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42"/>
  </p:notesMasterIdLst>
  <p:sldIdLst>
    <p:sldId id="257" r:id="rId2"/>
    <p:sldId id="325" r:id="rId3"/>
    <p:sldId id="290" r:id="rId4"/>
    <p:sldId id="287" r:id="rId5"/>
    <p:sldId id="314" r:id="rId6"/>
    <p:sldId id="318" r:id="rId7"/>
    <p:sldId id="319" r:id="rId8"/>
    <p:sldId id="334" r:id="rId9"/>
    <p:sldId id="335" r:id="rId10"/>
    <p:sldId id="336" r:id="rId11"/>
    <p:sldId id="337" r:id="rId12"/>
    <p:sldId id="320" r:id="rId13"/>
    <p:sldId id="339" r:id="rId14"/>
    <p:sldId id="338" r:id="rId15"/>
    <p:sldId id="340" r:id="rId16"/>
    <p:sldId id="323" r:id="rId17"/>
    <p:sldId id="316" r:id="rId18"/>
    <p:sldId id="322" r:id="rId19"/>
    <p:sldId id="258" r:id="rId20"/>
    <p:sldId id="259" r:id="rId21"/>
    <p:sldId id="317" r:id="rId22"/>
    <p:sldId id="341" r:id="rId23"/>
    <p:sldId id="291" r:id="rId24"/>
    <p:sldId id="326" r:id="rId25"/>
    <p:sldId id="342" r:id="rId26"/>
    <p:sldId id="327" r:id="rId27"/>
    <p:sldId id="344" r:id="rId28"/>
    <p:sldId id="330" r:id="rId29"/>
    <p:sldId id="345" r:id="rId30"/>
    <p:sldId id="346" r:id="rId31"/>
    <p:sldId id="347" r:id="rId32"/>
    <p:sldId id="315" r:id="rId33"/>
    <p:sldId id="321" r:id="rId34"/>
    <p:sldId id="331" r:id="rId35"/>
    <p:sldId id="332" r:id="rId36"/>
    <p:sldId id="328" r:id="rId37"/>
    <p:sldId id="329" r:id="rId38"/>
    <p:sldId id="348" r:id="rId39"/>
    <p:sldId id="313" r:id="rId40"/>
    <p:sldId id="27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F2F2F2"/>
    <a:srgbClr val="FF5050"/>
    <a:srgbClr val="9999FF"/>
    <a:srgbClr val="CC99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5" autoAdjust="0"/>
    <p:restoredTop sz="94660"/>
  </p:normalViewPr>
  <p:slideViewPr>
    <p:cSldViewPr snapToGrid="0">
      <p:cViewPr varScale="1">
        <p:scale>
          <a:sx n="92" d="100"/>
          <a:sy n="92" d="100"/>
        </p:scale>
        <p:origin x="96"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96847-F250-478D-8FD3-7395B31D29FF}"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7C5D00CE-BABD-4161-9165-22A69EFF22D2}">
      <dgm:prSet phldrT="[Text]"/>
      <dgm:spPr/>
      <dgm:t>
        <a:bodyPr/>
        <a:lstStyle/>
        <a:p>
          <a:r>
            <a:rPr lang="en-US" altLang="zh-CN" dirty="0" smtClean="0"/>
            <a:t>Philosophy as a Way of Life</a:t>
          </a:r>
          <a:endParaRPr lang="en-US" altLang="zh-CN" dirty="0"/>
        </a:p>
      </dgm:t>
    </dgm:pt>
    <dgm:pt modelId="{7B22D536-0F83-4616-8160-B113EDDEF821}" type="parTrans" cxnId="{8CB42A41-E309-44E2-911A-9D0378215F91}">
      <dgm:prSet/>
      <dgm:spPr/>
      <dgm:t>
        <a:bodyPr/>
        <a:lstStyle/>
        <a:p>
          <a:endParaRPr lang="en-US" altLang="zh-CN"/>
        </a:p>
      </dgm:t>
    </dgm:pt>
    <dgm:pt modelId="{5863A129-394A-4FA5-AC5E-7D6B630985D1}" type="sibTrans" cxnId="{8CB42A41-E309-44E2-911A-9D0378215F91}">
      <dgm:prSet/>
      <dgm:spPr/>
      <dgm:t>
        <a:bodyPr/>
        <a:lstStyle/>
        <a:p>
          <a:endParaRPr lang="en-US" altLang="zh-CN"/>
        </a:p>
      </dgm:t>
    </dgm:pt>
    <dgm:pt modelId="{90F6DCC4-C9A8-4FDD-90E6-85C040DA525C}">
      <dgm:prSet phldrT="[Text]"/>
      <dgm:spPr/>
      <dgm:t>
        <a:bodyPr/>
        <a:lstStyle/>
        <a:p>
          <a:r>
            <a:rPr lang="en-US" altLang="zh-CN" dirty="0" smtClean="0"/>
            <a:t>Philosophy as the Foundation of the Sciences</a:t>
          </a:r>
          <a:endParaRPr lang="en-US" altLang="zh-CN" dirty="0"/>
        </a:p>
      </dgm:t>
    </dgm:pt>
    <dgm:pt modelId="{A26F6CCC-98B0-4649-93C3-6B7561893D50}" type="parTrans" cxnId="{92F41539-9FBB-4939-A388-14FDA70D2645}">
      <dgm:prSet/>
      <dgm:spPr/>
      <dgm:t>
        <a:bodyPr/>
        <a:lstStyle/>
        <a:p>
          <a:endParaRPr lang="en-US" altLang="zh-CN"/>
        </a:p>
      </dgm:t>
    </dgm:pt>
    <dgm:pt modelId="{BAA51E4F-E2AA-47EE-8E0E-31392028FDDD}" type="sibTrans" cxnId="{92F41539-9FBB-4939-A388-14FDA70D2645}">
      <dgm:prSet/>
      <dgm:spPr/>
      <dgm:t>
        <a:bodyPr/>
        <a:lstStyle/>
        <a:p>
          <a:endParaRPr lang="en-US" altLang="zh-CN"/>
        </a:p>
      </dgm:t>
    </dgm:pt>
    <dgm:pt modelId="{2C7D9FF2-8FD4-4EEF-B52E-4903229C4235}">
      <dgm:prSet/>
      <dgm:spPr/>
      <dgm:t>
        <a:bodyPr/>
        <a:lstStyle/>
        <a:p>
          <a:r>
            <a:rPr lang="en-US" altLang="zh-CN" dirty="0" smtClean="0"/>
            <a:t>Philosophy as Conceptual Analysis</a:t>
          </a:r>
          <a:endParaRPr lang="en-US" altLang="zh-CN" dirty="0"/>
        </a:p>
      </dgm:t>
    </dgm:pt>
    <dgm:pt modelId="{483EB52C-ED09-4FFD-828E-B0773AEEA49D}" type="parTrans" cxnId="{F8FC274B-1E0C-40BF-BB09-E3E811664C5B}">
      <dgm:prSet/>
      <dgm:spPr/>
      <dgm:t>
        <a:bodyPr/>
        <a:lstStyle/>
        <a:p>
          <a:endParaRPr lang="en-US" altLang="zh-CN"/>
        </a:p>
      </dgm:t>
    </dgm:pt>
    <dgm:pt modelId="{EBDB21DB-BAA4-459C-A4F3-AF6EBF55305A}" type="sibTrans" cxnId="{F8FC274B-1E0C-40BF-BB09-E3E811664C5B}">
      <dgm:prSet/>
      <dgm:spPr/>
      <dgm:t>
        <a:bodyPr/>
        <a:lstStyle/>
        <a:p>
          <a:endParaRPr lang="en-US" altLang="zh-CN"/>
        </a:p>
      </dgm:t>
    </dgm:pt>
    <dgm:pt modelId="{BD3114F9-C19B-473A-9464-39A825DA4380}" type="pres">
      <dgm:prSet presAssocID="{7C896847-F250-478D-8FD3-7395B31D29FF}" presName="diagram" presStyleCnt="0">
        <dgm:presLayoutVars>
          <dgm:dir/>
          <dgm:resizeHandles val="exact"/>
        </dgm:presLayoutVars>
      </dgm:prSet>
      <dgm:spPr/>
      <dgm:t>
        <a:bodyPr/>
        <a:lstStyle/>
        <a:p>
          <a:endParaRPr lang="en-US" altLang="zh-CN"/>
        </a:p>
      </dgm:t>
    </dgm:pt>
    <dgm:pt modelId="{E2F14601-BB43-4FA7-82D2-79EA9417B1A4}" type="pres">
      <dgm:prSet presAssocID="{7C5D00CE-BABD-4161-9165-22A69EFF22D2}" presName="node" presStyleLbl="node1" presStyleIdx="0" presStyleCnt="3">
        <dgm:presLayoutVars>
          <dgm:bulletEnabled val="1"/>
        </dgm:presLayoutVars>
      </dgm:prSet>
      <dgm:spPr/>
      <dgm:t>
        <a:bodyPr/>
        <a:lstStyle/>
        <a:p>
          <a:endParaRPr lang="en-US" altLang="zh-CN"/>
        </a:p>
      </dgm:t>
    </dgm:pt>
    <dgm:pt modelId="{F15160FD-71AF-472D-88DD-52F0390FEA99}" type="pres">
      <dgm:prSet presAssocID="{5863A129-394A-4FA5-AC5E-7D6B630985D1}" presName="sibTrans" presStyleCnt="0"/>
      <dgm:spPr/>
    </dgm:pt>
    <dgm:pt modelId="{AA0990CF-40E1-4110-ACFD-45014CDCCEF0}" type="pres">
      <dgm:prSet presAssocID="{90F6DCC4-C9A8-4FDD-90E6-85C040DA525C}" presName="node" presStyleLbl="node1" presStyleIdx="1" presStyleCnt="3">
        <dgm:presLayoutVars>
          <dgm:bulletEnabled val="1"/>
        </dgm:presLayoutVars>
      </dgm:prSet>
      <dgm:spPr/>
      <dgm:t>
        <a:bodyPr/>
        <a:lstStyle/>
        <a:p>
          <a:endParaRPr lang="en-US" altLang="zh-CN"/>
        </a:p>
      </dgm:t>
    </dgm:pt>
    <dgm:pt modelId="{F0CBBB5D-5618-49F4-81F6-882A117E9F82}" type="pres">
      <dgm:prSet presAssocID="{BAA51E4F-E2AA-47EE-8E0E-31392028FDDD}" presName="sibTrans" presStyleCnt="0"/>
      <dgm:spPr/>
    </dgm:pt>
    <dgm:pt modelId="{4F5C669C-738D-47FD-9801-3B6748B8E9EB}" type="pres">
      <dgm:prSet presAssocID="{2C7D9FF2-8FD4-4EEF-B52E-4903229C4235}" presName="node" presStyleLbl="node1" presStyleIdx="2" presStyleCnt="3">
        <dgm:presLayoutVars>
          <dgm:bulletEnabled val="1"/>
        </dgm:presLayoutVars>
      </dgm:prSet>
      <dgm:spPr/>
      <dgm:t>
        <a:bodyPr/>
        <a:lstStyle/>
        <a:p>
          <a:endParaRPr lang="en-US" altLang="zh-CN"/>
        </a:p>
      </dgm:t>
    </dgm:pt>
  </dgm:ptLst>
  <dgm:cxnLst>
    <dgm:cxn modelId="{05198002-476D-4C35-BEF8-8094268C369C}" type="presOf" srcId="{90F6DCC4-C9A8-4FDD-90E6-85C040DA525C}" destId="{AA0990CF-40E1-4110-ACFD-45014CDCCEF0}" srcOrd="0" destOrd="0" presId="urn:microsoft.com/office/officeart/2005/8/layout/default"/>
    <dgm:cxn modelId="{8F458228-7BA5-4B2E-AB11-00E52131079B}" type="presOf" srcId="{2C7D9FF2-8FD4-4EEF-B52E-4903229C4235}" destId="{4F5C669C-738D-47FD-9801-3B6748B8E9EB}" srcOrd="0" destOrd="0" presId="urn:microsoft.com/office/officeart/2005/8/layout/default"/>
    <dgm:cxn modelId="{F8FC274B-1E0C-40BF-BB09-E3E811664C5B}" srcId="{7C896847-F250-478D-8FD3-7395B31D29FF}" destId="{2C7D9FF2-8FD4-4EEF-B52E-4903229C4235}" srcOrd="2" destOrd="0" parTransId="{483EB52C-ED09-4FFD-828E-B0773AEEA49D}" sibTransId="{EBDB21DB-BAA4-459C-A4F3-AF6EBF55305A}"/>
    <dgm:cxn modelId="{92F41539-9FBB-4939-A388-14FDA70D2645}" srcId="{7C896847-F250-478D-8FD3-7395B31D29FF}" destId="{90F6DCC4-C9A8-4FDD-90E6-85C040DA525C}" srcOrd="1" destOrd="0" parTransId="{A26F6CCC-98B0-4649-93C3-6B7561893D50}" sibTransId="{BAA51E4F-E2AA-47EE-8E0E-31392028FDDD}"/>
    <dgm:cxn modelId="{8CB42A41-E309-44E2-911A-9D0378215F91}" srcId="{7C896847-F250-478D-8FD3-7395B31D29FF}" destId="{7C5D00CE-BABD-4161-9165-22A69EFF22D2}" srcOrd="0" destOrd="0" parTransId="{7B22D536-0F83-4616-8160-B113EDDEF821}" sibTransId="{5863A129-394A-4FA5-AC5E-7D6B630985D1}"/>
    <dgm:cxn modelId="{D66351FF-8600-4D43-BD8B-7BE90EA9DDF8}" type="presOf" srcId="{7C5D00CE-BABD-4161-9165-22A69EFF22D2}" destId="{E2F14601-BB43-4FA7-82D2-79EA9417B1A4}" srcOrd="0" destOrd="0" presId="urn:microsoft.com/office/officeart/2005/8/layout/default"/>
    <dgm:cxn modelId="{3D5A0352-B4C5-4648-9AD1-CAFB17E71353}" type="presOf" srcId="{7C896847-F250-478D-8FD3-7395B31D29FF}" destId="{BD3114F9-C19B-473A-9464-39A825DA4380}" srcOrd="0" destOrd="0" presId="urn:microsoft.com/office/officeart/2005/8/layout/default"/>
    <dgm:cxn modelId="{F35F56D6-103C-42F3-B2CA-F29E673B053F}" type="presParOf" srcId="{BD3114F9-C19B-473A-9464-39A825DA4380}" destId="{E2F14601-BB43-4FA7-82D2-79EA9417B1A4}" srcOrd="0" destOrd="0" presId="urn:microsoft.com/office/officeart/2005/8/layout/default"/>
    <dgm:cxn modelId="{6DB375A7-B4D3-4146-B3AF-5B1F744DEC22}" type="presParOf" srcId="{BD3114F9-C19B-473A-9464-39A825DA4380}" destId="{F15160FD-71AF-472D-88DD-52F0390FEA99}" srcOrd="1" destOrd="0" presId="urn:microsoft.com/office/officeart/2005/8/layout/default"/>
    <dgm:cxn modelId="{94309D8B-B6D4-486F-B982-980A879F4A23}" type="presParOf" srcId="{BD3114F9-C19B-473A-9464-39A825DA4380}" destId="{AA0990CF-40E1-4110-ACFD-45014CDCCEF0}" srcOrd="2" destOrd="0" presId="urn:microsoft.com/office/officeart/2005/8/layout/default"/>
    <dgm:cxn modelId="{5393A622-7F5B-4B22-A127-E753408D5EB7}" type="presParOf" srcId="{BD3114F9-C19B-473A-9464-39A825DA4380}" destId="{F0CBBB5D-5618-49F4-81F6-882A117E9F82}" srcOrd="3" destOrd="0" presId="urn:microsoft.com/office/officeart/2005/8/layout/default"/>
    <dgm:cxn modelId="{FFED3FE5-2ED5-4605-BFBE-7CBBD8BE43E7}" type="presParOf" srcId="{BD3114F9-C19B-473A-9464-39A825DA4380}" destId="{4F5C669C-738D-47FD-9801-3B6748B8E9E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0C4426-D353-42CE-88E9-AEFA10456869}"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6454A824-DB37-45FC-AA39-F888C140E47A}">
      <dgm:prSet phldrT="[Text]"/>
      <dgm:spPr/>
      <dgm:t>
        <a:bodyPr/>
        <a:lstStyle/>
        <a:p>
          <a:r>
            <a:rPr lang="en-US" altLang="zh-CN" i="1" dirty="0" smtClean="0"/>
            <a:t>1. Goal of Philosophy</a:t>
          </a:r>
          <a:r>
            <a:rPr lang="en-US" altLang="zh-CN" dirty="0" smtClean="0"/>
            <a:t>: </a:t>
          </a:r>
        </a:p>
        <a:p>
          <a:r>
            <a:rPr lang="en-US" altLang="zh-CN" dirty="0" smtClean="0"/>
            <a:t>Self-Transformation</a:t>
          </a:r>
          <a:endParaRPr lang="en-US" altLang="zh-CN" dirty="0"/>
        </a:p>
      </dgm:t>
    </dgm:pt>
    <dgm:pt modelId="{6C0084B0-E693-4919-B5BE-0D3013567F33}" type="parTrans" cxnId="{59D1D7FC-4787-4AC7-B3FE-EE45A5B33367}">
      <dgm:prSet/>
      <dgm:spPr/>
      <dgm:t>
        <a:bodyPr/>
        <a:lstStyle/>
        <a:p>
          <a:endParaRPr lang="en-US" altLang="zh-CN"/>
        </a:p>
      </dgm:t>
    </dgm:pt>
    <dgm:pt modelId="{B390A864-5F7D-4C8E-88B1-6B9277BC7D1E}" type="sibTrans" cxnId="{59D1D7FC-4787-4AC7-B3FE-EE45A5B33367}">
      <dgm:prSet/>
      <dgm:spPr/>
      <dgm:t>
        <a:bodyPr/>
        <a:lstStyle/>
        <a:p>
          <a:endParaRPr lang="en-US" altLang="zh-CN"/>
        </a:p>
      </dgm:t>
    </dgm:pt>
    <dgm:pt modelId="{F06EFDFC-BFF6-465A-89A7-BB9B3794AD4E}">
      <dgm:prSet phldrT="[Text]"/>
      <dgm:spPr/>
      <dgm:t>
        <a:bodyPr/>
        <a:lstStyle/>
        <a:p>
          <a:r>
            <a:rPr lang="en-US" altLang="zh-CN" i="1" dirty="0" smtClean="0"/>
            <a:t>2. Setting of Philosophy</a:t>
          </a:r>
          <a:r>
            <a:rPr lang="en-US" altLang="zh-CN" dirty="0" smtClean="0"/>
            <a:t>: </a:t>
          </a:r>
        </a:p>
        <a:p>
          <a:r>
            <a:rPr lang="en-US" altLang="zh-CN" dirty="0" smtClean="0"/>
            <a:t>Practiced in a Group or School</a:t>
          </a:r>
        </a:p>
      </dgm:t>
    </dgm:pt>
    <dgm:pt modelId="{D0E6A419-87D6-4016-81BA-FC1E1EB456C0}" type="parTrans" cxnId="{EE59710E-220A-463A-85B4-FD69F9950D98}">
      <dgm:prSet/>
      <dgm:spPr/>
      <dgm:t>
        <a:bodyPr/>
        <a:lstStyle/>
        <a:p>
          <a:endParaRPr lang="en-US" altLang="zh-CN"/>
        </a:p>
      </dgm:t>
    </dgm:pt>
    <dgm:pt modelId="{6C955F8E-7865-47D4-98EB-1FAA3B00FCB0}" type="sibTrans" cxnId="{EE59710E-220A-463A-85B4-FD69F9950D98}">
      <dgm:prSet/>
      <dgm:spPr/>
      <dgm:t>
        <a:bodyPr/>
        <a:lstStyle/>
        <a:p>
          <a:endParaRPr lang="en-US" altLang="zh-CN"/>
        </a:p>
      </dgm:t>
    </dgm:pt>
    <dgm:pt modelId="{0B7A18A8-692D-42F8-A24B-D91A536BAE74}">
      <dgm:prSet/>
      <dgm:spPr/>
      <dgm:t>
        <a:bodyPr/>
        <a:lstStyle/>
        <a:p>
          <a:r>
            <a:rPr lang="en-US" altLang="zh-CN" i="1" dirty="0" smtClean="0"/>
            <a:t>3. Psychological Assumption</a:t>
          </a:r>
          <a:r>
            <a:rPr lang="en-US" altLang="zh-CN" dirty="0" smtClean="0"/>
            <a:t>: </a:t>
          </a:r>
        </a:p>
        <a:p>
          <a:r>
            <a:rPr lang="en-US" altLang="zh-CN" dirty="0" smtClean="0"/>
            <a:t>Philosophical training can lead to a change in human beings.</a:t>
          </a:r>
          <a:endParaRPr lang="en-US" altLang="zh-CN" dirty="0"/>
        </a:p>
      </dgm:t>
    </dgm:pt>
    <dgm:pt modelId="{E0B70A4D-48AB-4C3B-B65B-217D4514EABC}" type="parTrans" cxnId="{AF814DD9-6A40-4075-9659-7EBC5D58E3E8}">
      <dgm:prSet/>
      <dgm:spPr/>
      <dgm:t>
        <a:bodyPr/>
        <a:lstStyle/>
        <a:p>
          <a:endParaRPr lang="en-US" altLang="zh-CN"/>
        </a:p>
      </dgm:t>
    </dgm:pt>
    <dgm:pt modelId="{8BC01BE9-494E-46EF-8D0D-86EBDF29422E}" type="sibTrans" cxnId="{AF814DD9-6A40-4075-9659-7EBC5D58E3E8}">
      <dgm:prSet/>
      <dgm:spPr/>
      <dgm:t>
        <a:bodyPr/>
        <a:lstStyle/>
        <a:p>
          <a:endParaRPr lang="en-US" altLang="zh-CN"/>
        </a:p>
      </dgm:t>
    </dgm:pt>
    <dgm:pt modelId="{88DD2C98-6547-464F-8A06-C1DCB1F4DB85}">
      <dgm:prSet/>
      <dgm:spPr/>
      <dgm:t>
        <a:bodyPr/>
        <a:lstStyle/>
        <a:p>
          <a:r>
            <a:rPr lang="en-US" altLang="zh-CN" i="1" dirty="0" smtClean="0"/>
            <a:t>4. Metaphysical Context</a:t>
          </a:r>
          <a:r>
            <a:rPr lang="en-US" altLang="zh-CN" dirty="0" smtClean="0"/>
            <a:t>: </a:t>
          </a:r>
        </a:p>
        <a:p>
          <a:r>
            <a:rPr lang="en-US" altLang="zh-CN" dirty="0" smtClean="0"/>
            <a:t>Philosophers should cultivate ‘cosmic consciousness’</a:t>
          </a:r>
          <a:endParaRPr lang="en-US" altLang="zh-CN" dirty="0"/>
        </a:p>
      </dgm:t>
    </dgm:pt>
    <dgm:pt modelId="{7D0A0DE4-83F4-4F87-AA47-FFCEF582D49A}" type="parTrans" cxnId="{53FB2441-18BA-4BBD-AC30-0AEF9014A8CE}">
      <dgm:prSet/>
      <dgm:spPr/>
      <dgm:t>
        <a:bodyPr/>
        <a:lstStyle/>
        <a:p>
          <a:endParaRPr lang="en-US" altLang="zh-CN"/>
        </a:p>
      </dgm:t>
    </dgm:pt>
    <dgm:pt modelId="{3AF464C2-79A0-4F54-9D0F-9D4DC90EFAE9}" type="sibTrans" cxnId="{53FB2441-18BA-4BBD-AC30-0AEF9014A8CE}">
      <dgm:prSet/>
      <dgm:spPr/>
      <dgm:t>
        <a:bodyPr/>
        <a:lstStyle/>
        <a:p>
          <a:endParaRPr lang="en-US" altLang="zh-CN"/>
        </a:p>
      </dgm:t>
    </dgm:pt>
    <dgm:pt modelId="{8E93F0E2-F493-45BB-AA63-7746DA423BF2}" type="pres">
      <dgm:prSet presAssocID="{CA0C4426-D353-42CE-88E9-AEFA10456869}" presName="diagram" presStyleCnt="0">
        <dgm:presLayoutVars>
          <dgm:dir/>
          <dgm:resizeHandles val="exact"/>
        </dgm:presLayoutVars>
      </dgm:prSet>
      <dgm:spPr/>
    </dgm:pt>
    <dgm:pt modelId="{28296334-B704-4D1B-9092-504879196C4E}" type="pres">
      <dgm:prSet presAssocID="{6454A824-DB37-45FC-AA39-F888C140E47A}" presName="node" presStyleLbl="node1" presStyleIdx="0" presStyleCnt="4">
        <dgm:presLayoutVars>
          <dgm:bulletEnabled val="1"/>
        </dgm:presLayoutVars>
      </dgm:prSet>
      <dgm:spPr/>
      <dgm:t>
        <a:bodyPr/>
        <a:lstStyle/>
        <a:p>
          <a:endParaRPr lang="en-US" altLang="zh-CN"/>
        </a:p>
      </dgm:t>
    </dgm:pt>
    <dgm:pt modelId="{AA167FB2-35C1-468A-89F5-DAE9256C78C2}" type="pres">
      <dgm:prSet presAssocID="{B390A864-5F7D-4C8E-88B1-6B9277BC7D1E}" presName="sibTrans" presStyleCnt="0"/>
      <dgm:spPr/>
    </dgm:pt>
    <dgm:pt modelId="{704E747A-4279-4DC2-A539-63F382B39920}" type="pres">
      <dgm:prSet presAssocID="{F06EFDFC-BFF6-465A-89A7-BB9B3794AD4E}" presName="node" presStyleLbl="node1" presStyleIdx="1" presStyleCnt="4">
        <dgm:presLayoutVars>
          <dgm:bulletEnabled val="1"/>
        </dgm:presLayoutVars>
      </dgm:prSet>
      <dgm:spPr/>
      <dgm:t>
        <a:bodyPr/>
        <a:lstStyle/>
        <a:p>
          <a:endParaRPr lang="en-US" altLang="zh-CN"/>
        </a:p>
      </dgm:t>
    </dgm:pt>
    <dgm:pt modelId="{8CB51209-EFC4-4888-AF81-97279B70CAB2}" type="pres">
      <dgm:prSet presAssocID="{6C955F8E-7865-47D4-98EB-1FAA3B00FCB0}" presName="sibTrans" presStyleCnt="0"/>
      <dgm:spPr/>
    </dgm:pt>
    <dgm:pt modelId="{162D0233-AA12-4A53-9BF5-24370962DEEB}" type="pres">
      <dgm:prSet presAssocID="{0B7A18A8-692D-42F8-A24B-D91A536BAE74}" presName="node" presStyleLbl="node1" presStyleIdx="2" presStyleCnt="4">
        <dgm:presLayoutVars>
          <dgm:bulletEnabled val="1"/>
        </dgm:presLayoutVars>
      </dgm:prSet>
      <dgm:spPr/>
      <dgm:t>
        <a:bodyPr/>
        <a:lstStyle/>
        <a:p>
          <a:endParaRPr lang="en-US" altLang="zh-CN"/>
        </a:p>
      </dgm:t>
    </dgm:pt>
    <dgm:pt modelId="{BC5494F7-6BD4-414D-B67E-14DE982E13F8}" type="pres">
      <dgm:prSet presAssocID="{8BC01BE9-494E-46EF-8D0D-86EBDF29422E}" presName="sibTrans" presStyleCnt="0"/>
      <dgm:spPr/>
    </dgm:pt>
    <dgm:pt modelId="{16347133-2E14-4ECD-A9BE-04AD2B0DECC1}" type="pres">
      <dgm:prSet presAssocID="{88DD2C98-6547-464F-8A06-C1DCB1F4DB85}" presName="node" presStyleLbl="node1" presStyleIdx="3" presStyleCnt="4">
        <dgm:presLayoutVars>
          <dgm:bulletEnabled val="1"/>
        </dgm:presLayoutVars>
      </dgm:prSet>
      <dgm:spPr/>
    </dgm:pt>
  </dgm:ptLst>
  <dgm:cxnLst>
    <dgm:cxn modelId="{F535EE0B-97F1-4BCE-BAAE-7151A12985B7}" type="presOf" srcId="{88DD2C98-6547-464F-8A06-C1DCB1F4DB85}" destId="{16347133-2E14-4ECD-A9BE-04AD2B0DECC1}" srcOrd="0" destOrd="0" presId="urn:microsoft.com/office/officeart/2005/8/layout/default"/>
    <dgm:cxn modelId="{AF814DD9-6A40-4075-9659-7EBC5D58E3E8}" srcId="{CA0C4426-D353-42CE-88E9-AEFA10456869}" destId="{0B7A18A8-692D-42F8-A24B-D91A536BAE74}" srcOrd="2" destOrd="0" parTransId="{E0B70A4D-48AB-4C3B-B65B-217D4514EABC}" sibTransId="{8BC01BE9-494E-46EF-8D0D-86EBDF29422E}"/>
    <dgm:cxn modelId="{5BCC30FF-74E3-48BD-AB9F-A2238A0FB7E6}" type="presOf" srcId="{CA0C4426-D353-42CE-88E9-AEFA10456869}" destId="{8E93F0E2-F493-45BB-AA63-7746DA423BF2}" srcOrd="0" destOrd="0" presId="urn:microsoft.com/office/officeart/2005/8/layout/default"/>
    <dgm:cxn modelId="{59D1D7FC-4787-4AC7-B3FE-EE45A5B33367}" srcId="{CA0C4426-D353-42CE-88E9-AEFA10456869}" destId="{6454A824-DB37-45FC-AA39-F888C140E47A}" srcOrd="0" destOrd="0" parTransId="{6C0084B0-E693-4919-B5BE-0D3013567F33}" sibTransId="{B390A864-5F7D-4C8E-88B1-6B9277BC7D1E}"/>
    <dgm:cxn modelId="{25BA2B04-816A-486B-87A4-2A654A57EA26}" type="presOf" srcId="{F06EFDFC-BFF6-465A-89A7-BB9B3794AD4E}" destId="{704E747A-4279-4DC2-A539-63F382B39920}" srcOrd="0" destOrd="0" presId="urn:microsoft.com/office/officeart/2005/8/layout/default"/>
    <dgm:cxn modelId="{53FB2441-18BA-4BBD-AC30-0AEF9014A8CE}" srcId="{CA0C4426-D353-42CE-88E9-AEFA10456869}" destId="{88DD2C98-6547-464F-8A06-C1DCB1F4DB85}" srcOrd="3" destOrd="0" parTransId="{7D0A0DE4-83F4-4F87-AA47-FFCEF582D49A}" sibTransId="{3AF464C2-79A0-4F54-9D0F-9D4DC90EFAE9}"/>
    <dgm:cxn modelId="{EE59710E-220A-463A-85B4-FD69F9950D98}" srcId="{CA0C4426-D353-42CE-88E9-AEFA10456869}" destId="{F06EFDFC-BFF6-465A-89A7-BB9B3794AD4E}" srcOrd="1" destOrd="0" parTransId="{D0E6A419-87D6-4016-81BA-FC1E1EB456C0}" sibTransId="{6C955F8E-7865-47D4-98EB-1FAA3B00FCB0}"/>
    <dgm:cxn modelId="{8D02F4CA-9D55-41BD-A624-07684E3F85CA}" type="presOf" srcId="{0B7A18A8-692D-42F8-A24B-D91A536BAE74}" destId="{162D0233-AA12-4A53-9BF5-24370962DEEB}" srcOrd="0" destOrd="0" presId="urn:microsoft.com/office/officeart/2005/8/layout/default"/>
    <dgm:cxn modelId="{AB131DA4-64AF-445D-AC7F-CE7D3B254D8F}" type="presOf" srcId="{6454A824-DB37-45FC-AA39-F888C140E47A}" destId="{28296334-B704-4D1B-9092-504879196C4E}" srcOrd="0" destOrd="0" presId="urn:microsoft.com/office/officeart/2005/8/layout/default"/>
    <dgm:cxn modelId="{3A8053F9-28A6-4F95-84D0-8E6DF6C12D1F}" type="presParOf" srcId="{8E93F0E2-F493-45BB-AA63-7746DA423BF2}" destId="{28296334-B704-4D1B-9092-504879196C4E}" srcOrd="0" destOrd="0" presId="urn:microsoft.com/office/officeart/2005/8/layout/default"/>
    <dgm:cxn modelId="{17E9A38F-7645-48A2-86F7-D1DA0F776368}" type="presParOf" srcId="{8E93F0E2-F493-45BB-AA63-7746DA423BF2}" destId="{AA167FB2-35C1-468A-89F5-DAE9256C78C2}" srcOrd="1" destOrd="0" presId="urn:microsoft.com/office/officeart/2005/8/layout/default"/>
    <dgm:cxn modelId="{98F34ECA-8721-4E34-B415-5D42B4ED968A}" type="presParOf" srcId="{8E93F0E2-F493-45BB-AA63-7746DA423BF2}" destId="{704E747A-4279-4DC2-A539-63F382B39920}" srcOrd="2" destOrd="0" presId="urn:microsoft.com/office/officeart/2005/8/layout/default"/>
    <dgm:cxn modelId="{846D8E29-D668-4B60-97A3-70673DB1419C}" type="presParOf" srcId="{8E93F0E2-F493-45BB-AA63-7746DA423BF2}" destId="{8CB51209-EFC4-4888-AF81-97279B70CAB2}" srcOrd="3" destOrd="0" presId="urn:microsoft.com/office/officeart/2005/8/layout/default"/>
    <dgm:cxn modelId="{EB1E79E7-AAC3-4326-A55F-189850B4CBD3}" type="presParOf" srcId="{8E93F0E2-F493-45BB-AA63-7746DA423BF2}" destId="{162D0233-AA12-4A53-9BF5-24370962DEEB}" srcOrd="4" destOrd="0" presId="urn:microsoft.com/office/officeart/2005/8/layout/default"/>
    <dgm:cxn modelId="{E19DF9CE-1146-432C-9DD7-2F5240869590}" type="presParOf" srcId="{8E93F0E2-F493-45BB-AA63-7746DA423BF2}" destId="{BC5494F7-6BD4-414D-B67E-14DE982E13F8}" srcOrd="5" destOrd="0" presId="urn:microsoft.com/office/officeart/2005/8/layout/default"/>
    <dgm:cxn modelId="{DAB9559C-6369-4F4E-8A50-461200AF5D82}" type="presParOf" srcId="{8E93F0E2-F493-45BB-AA63-7746DA423BF2}" destId="{16347133-2E14-4ECD-A9BE-04AD2B0DECC1}"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8B0BF9-26AB-4540-9CA1-538D939D29F5}"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ltLang="zh-CN"/>
        </a:p>
      </dgm:t>
    </dgm:pt>
    <dgm:pt modelId="{7D6D999F-32B8-4922-A11D-7E4697542CB9}">
      <dgm:prSet phldrT="[Text]" custT="1"/>
      <dgm:spPr/>
      <dgm:t>
        <a:bodyPr/>
        <a:lstStyle/>
        <a:p>
          <a:r>
            <a:rPr lang="en-US" altLang="zh-CN" sz="1600" i="1" dirty="0" smtClean="0"/>
            <a:t>5. Living according to Reason </a:t>
          </a:r>
        </a:p>
        <a:p>
          <a:r>
            <a:rPr lang="en-US" altLang="zh-CN" sz="1600" dirty="0" smtClean="0"/>
            <a:t>Conducing one’s life according to reason (not custom or </a:t>
          </a:r>
          <a:r>
            <a:rPr lang="en-US" altLang="zh-CN" sz="1600" smtClean="0"/>
            <a:t>religion)</a:t>
          </a:r>
          <a:endParaRPr lang="en-US" altLang="zh-CN" sz="1600" dirty="0"/>
        </a:p>
      </dgm:t>
    </dgm:pt>
    <dgm:pt modelId="{EDCB745C-BBBE-422D-9E44-829E69FD75ED}" type="parTrans" cxnId="{EF18EDE2-0167-4181-AE72-228DC8EBE5F2}">
      <dgm:prSet/>
      <dgm:spPr/>
      <dgm:t>
        <a:bodyPr/>
        <a:lstStyle/>
        <a:p>
          <a:endParaRPr lang="en-US" altLang="zh-CN"/>
        </a:p>
      </dgm:t>
    </dgm:pt>
    <dgm:pt modelId="{5E102589-1C8F-430F-A7F4-EB2F369C041E}" type="sibTrans" cxnId="{EF18EDE2-0167-4181-AE72-228DC8EBE5F2}">
      <dgm:prSet/>
      <dgm:spPr/>
      <dgm:t>
        <a:bodyPr/>
        <a:lstStyle/>
        <a:p>
          <a:endParaRPr lang="en-US" altLang="zh-CN"/>
        </a:p>
      </dgm:t>
    </dgm:pt>
    <dgm:pt modelId="{1FFB859C-AE4A-44BF-868F-441877A29A6A}" type="pres">
      <dgm:prSet presAssocID="{078B0BF9-26AB-4540-9CA1-538D939D29F5}" presName="diagram" presStyleCnt="0">
        <dgm:presLayoutVars>
          <dgm:dir/>
          <dgm:resizeHandles val="exact"/>
        </dgm:presLayoutVars>
      </dgm:prSet>
      <dgm:spPr/>
    </dgm:pt>
    <dgm:pt modelId="{0EAEF9A4-90CA-4060-8C2E-BD1079B98AAD}" type="pres">
      <dgm:prSet presAssocID="{7D6D999F-32B8-4922-A11D-7E4697542CB9}" presName="node" presStyleLbl="node1" presStyleIdx="0" presStyleCnt="1">
        <dgm:presLayoutVars>
          <dgm:bulletEnabled val="1"/>
        </dgm:presLayoutVars>
      </dgm:prSet>
      <dgm:spPr/>
      <dgm:t>
        <a:bodyPr/>
        <a:lstStyle/>
        <a:p>
          <a:endParaRPr lang="en-US" altLang="zh-CN"/>
        </a:p>
      </dgm:t>
    </dgm:pt>
  </dgm:ptLst>
  <dgm:cxnLst>
    <dgm:cxn modelId="{CA2DC21F-1BED-45BE-BF71-66B154569CA0}" type="presOf" srcId="{7D6D999F-32B8-4922-A11D-7E4697542CB9}" destId="{0EAEF9A4-90CA-4060-8C2E-BD1079B98AAD}" srcOrd="0" destOrd="0" presId="urn:microsoft.com/office/officeart/2005/8/layout/default"/>
    <dgm:cxn modelId="{EB77797A-AFCF-4589-886A-4522DA5A0391}" type="presOf" srcId="{078B0BF9-26AB-4540-9CA1-538D939D29F5}" destId="{1FFB859C-AE4A-44BF-868F-441877A29A6A}" srcOrd="0" destOrd="0" presId="urn:microsoft.com/office/officeart/2005/8/layout/default"/>
    <dgm:cxn modelId="{EF18EDE2-0167-4181-AE72-228DC8EBE5F2}" srcId="{078B0BF9-26AB-4540-9CA1-538D939D29F5}" destId="{7D6D999F-32B8-4922-A11D-7E4697542CB9}" srcOrd="0" destOrd="0" parTransId="{EDCB745C-BBBE-422D-9E44-829E69FD75ED}" sibTransId="{5E102589-1C8F-430F-A7F4-EB2F369C041E}"/>
    <dgm:cxn modelId="{9D00B15C-38F5-4EEC-B037-6D6B630C8987}" type="presParOf" srcId="{1FFB859C-AE4A-44BF-868F-441877A29A6A}" destId="{0EAEF9A4-90CA-4060-8C2E-BD1079B98AAD}"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AAE01A-9D99-4042-8B1D-309167F9C315}" type="doc">
      <dgm:prSet loTypeId="urn:microsoft.com/office/officeart/2008/layout/IncreasingCircleProcess" loCatId="list" qsTypeId="urn:microsoft.com/office/officeart/2005/8/quickstyle/simple1" qsCatId="simple" csTypeId="urn:microsoft.com/office/officeart/2005/8/colors/accent2_5" csCatId="accent2" phldr="1"/>
      <dgm:spPr/>
      <dgm:t>
        <a:bodyPr/>
        <a:lstStyle/>
        <a:p>
          <a:endParaRPr lang="en-US"/>
        </a:p>
      </dgm:t>
    </dgm:pt>
    <dgm:pt modelId="{5360AA25-1417-4ECB-99FD-A2A133AA7C96}">
      <dgm:prSet phldrT="[Text]"/>
      <dgm:spPr/>
      <dgm:t>
        <a:bodyPr/>
        <a:lstStyle/>
        <a:p>
          <a:r>
            <a:rPr lang="en-US" b="1" dirty="0" smtClean="0"/>
            <a:t>Early Dialogues</a:t>
          </a:r>
          <a:endParaRPr lang="en-US" b="1" dirty="0"/>
        </a:p>
      </dgm:t>
    </dgm:pt>
    <dgm:pt modelId="{4BF626E2-B061-4488-A460-9D141172106B}" type="parTrans" cxnId="{DDA6C82A-33D7-434C-8A6C-2C6542F92F60}">
      <dgm:prSet/>
      <dgm:spPr/>
      <dgm:t>
        <a:bodyPr/>
        <a:lstStyle/>
        <a:p>
          <a:endParaRPr lang="en-US"/>
        </a:p>
      </dgm:t>
    </dgm:pt>
    <dgm:pt modelId="{855F20A8-C35E-4196-A3E4-B191E958EB78}" type="sibTrans" cxnId="{DDA6C82A-33D7-434C-8A6C-2C6542F92F60}">
      <dgm:prSet/>
      <dgm:spPr/>
      <dgm:t>
        <a:bodyPr/>
        <a:lstStyle/>
        <a:p>
          <a:endParaRPr lang="en-US"/>
        </a:p>
      </dgm:t>
    </dgm:pt>
    <dgm:pt modelId="{DAEF5CAE-40E5-44C0-A67E-1AEA3A318091}">
      <dgm:prSet phldrT="[Text]"/>
      <dgm:spPr/>
      <dgm:t>
        <a:bodyPr/>
        <a:lstStyle/>
        <a:p>
          <a:r>
            <a:rPr lang="en-US" dirty="0" smtClean="0"/>
            <a:t>“Socratic” dialogues</a:t>
          </a:r>
          <a:endParaRPr lang="en-US" dirty="0"/>
        </a:p>
      </dgm:t>
    </dgm:pt>
    <dgm:pt modelId="{8EB0709D-ADD0-4AB8-9DFE-D22FF191C4A1}" type="parTrans" cxnId="{9980F7E3-C4E4-4E18-9621-BF3464CE17B4}">
      <dgm:prSet/>
      <dgm:spPr/>
      <dgm:t>
        <a:bodyPr/>
        <a:lstStyle/>
        <a:p>
          <a:endParaRPr lang="en-US"/>
        </a:p>
      </dgm:t>
    </dgm:pt>
    <dgm:pt modelId="{91D53C3C-0724-43DA-AF9A-464E71149333}" type="sibTrans" cxnId="{9980F7E3-C4E4-4E18-9621-BF3464CE17B4}">
      <dgm:prSet/>
      <dgm:spPr/>
      <dgm:t>
        <a:bodyPr/>
        <a:lstStyle/>
        <a:p>
          <a:endParaRPr lang="en-US"/>
        </a:p>
      </dgm:t>
    </dgm:pt>
    <dgm:pt modelId="{60884668-4456-4F0E-82C8-E98D9FF74199}">
      <dgm:prSet phldrT="[Text]"/>
      <dgm:spPr/>
      <dgm:t>
        <a:bodyPr/>
        <a:lstStyle/>
        <a:p>
          <a:r>
            <a:rPr lang="en-US" dirty="0" smtClean="0"/>
            <a:t>Topic: Virtue</a:t>
          </a:r>
          <a:endParaRPr lang="en-US" dirty="0"/>
        </a:p>
      </dgm:t>
    </dgm:pt>
    <dgm:pt modelId="{D3A1D6D8-048B-426E-8FE7-F9A5F398E843}" type="parTrans" cxnId="{A3D7D0C9-FF4B-4E6F-B087-BE572C1E9E92}">
      <dgm:prSet/>
      <dgm:spPr/>
      <dgm:t>
        <a:bodyPr/>
        <a:lstStyle/>
        <a:p>
          <a:endParaRPr lang="en-US"/>
        </a:p>
      </dgm:t>
    </dgm:pt>
    <dgm:pt modelId="{5C6549B3-01DF-4B62-8289-F583E3523AFD}" type="sibTrans" cxnId="{A3D7D0C9-FF4B-4E6F-B087-BE572C1E9E92}">
      <dgm:prSet/>
      <dgm:spPr/>
      <dgm:t>
        <a:bodyPr/>
        <a:lstStyle/>
        <a:p>
          <a:endParaRPr lang="en-US"/>
        </a:p>
      </dgm:t>
    </dgm:pt>
    <dgm:pt modelId="{9A15E252-E586-4CA1-935E-740AC04C3943}">
      <dgm:prSet phldrT="[Text]"/>
      <dgm:spPr/>
      <dgm:t>
        <a:bodyPr/>
        <a:lstStyle/>
        <a:p>
          <a:r>
            <a:rPr lang="en-US" b="1" dirty="0" smtClean="0"/>
            <a:t>Middle Dialogues</a:t>
          </a:r>
          <a:endParaRPr lang="en-US" b="1" dirty="0"/>
        </a:p>
      </dgm:t>
    </dgm:pt>
    <dgm:pt modelId="{CCCE99B7-4223-4A98-A7E4-E31CAEF5BB3A}" type="parTrans" cxnId="{CB8EE3EA-D22B-4F05-95F9-63F1C30A28A4}">
      <dgm:prSet/>
      <dgm:spPr/>
      <dgm:t>
        <a:bodyPr/>
        <a:lstStyle/>
        <a:p>
          <a:endParaRPr lang="en-US"/>
        </a:p>
      </dgm:t>
    </dgm:pt>
    <dgm:pt modelId="{8CA4877E-44A6-4327-8785-40F9F891351B}" type="sibTrans" cxnId="{CB8EE3EA-D22B-4F05-95F9-63F1C30A28A4}">
      <dgm:prSet/>
      <dgm:spPr/>
      <dgm:t>
        <a:bodyPr/>
        <a:lstStyle/>
        <a:p>
          <a:endParaRPr lang="en-US"/>
        </a:p>
      </dgm:t>
    </dgm:pt>
    <dgm:pt modelId="{3CECEB6A-4E98-410F-BFAA-C0669BF9EE4E}">
      <dgm:prSet phldrT="[Text]"/>
      <dgm:spPr/>
      <dgm:t>
        <a:bodyPr/>
        <a:lstStyle/>
        <a:p>
          <a:r>
            <a:rPr lang="en-US" dirty="0" smtClean="0"/>
            <a:t>Socrates is Plato’s mouthpiece</a:t>
          </a:r>
          <a:endParaRPr lang="en-US" dirty="0"/>
        </a:p>
      </dgm:t>
    </dgm:pt>
    <dgm:pt modelId="{A1D4C466-EE25-4BF7-9FC1-AF3AA73E9C25}" type="parTrans" cxnId="{FDB31DE1-341A-49C5-BD08-E3892B87F98E}">
      <dgm:prSet/>
      <dgm:spPr/>
      <dgm:t>
        <a:bodyPr/>
        <a:lstStyle/>
        <a:p>
          <a:endParaRPr lang="en-US"/>
        </a:p>
      </dgm:t>
    </dgm:pt>
    <dgm:pt modelId="{DDB57235-9E38-4733-B5A6-6544CDCAB2DC}" type="sibTrans" cxnId="{FDB31DE1-341A-49C5-BD08-E3892B87F98E}">
      <dgm:prSet/>
      <dgm:spPr/>
      <dgm:t>
        <a:bodyPr/>
        <a:lstStyle/>
        <a:p>
          <a:endParaRPr lang="en-US"/>
        </a:p>
      </dgm:t>
    </dgm:pt>
    <dgm:pt modelId="{72B281BE-A16F-4C42-BD75-D6DFD1BFFA05}">
      <dgm:prSet phldrT="[Text]"/>
      <dgm:spPr/>
      <dgm:t>
        <a:bodyPr/>
        <a:lstStyle/>
        <a:p>
          <a:r>
            <a:rPr lang="en-US" dirty="0" smtClean="0"/>
            <a:t>Topic: Virtue</a:t>
          </a:r>
          <a:endParaRPr lang="en-US" dirty="0"/>
        </a:p>
      </dgm:t>
    </dgm:pt>
    <dgm:pt modelId="{C8E84F18-9866-44F7-9BCA-E1F5E91F9E7B}" type="parTrans" cxnId="{76F11495-75A2-4FAC-9B45-8C553BF302C3}">
      <dgm:prSet/>
      <dgm:spPr/>
      <dgm:t>
        <a:bodyPr/>
        <a:lstStyle/>
        <a:p>
          <a:endParaRPr lang="en-US"/>
        </a:p>
      </dgm:t>
    </dgm:pt>
    <dgm:pt modelId="{BFCA917E-0060-4847-8461-EF244E5D911D}" type="sibTrans" cxnId="{76F11495-75A2-4FAC-9B45-8C553BF302C3}">
      <dgm:prSet/>
      <dgm:spPr/>
      <dgm:t>
        <a:bodyPr/>
        <a:lstStyle/>
        <a:p>
          <a:endParaRPr lang="en-US"/>
        </a:p>
      </dgm:t>
    </dgm:pt>
    <dgm:pt modelId="{29911B6D-2EBD-44B8-84AF-EDEE0C3E5326}">
      <dgm:prSet phldrT="[Text]"/>
      <dgm:spPr/>
      <dgm:t>
        <a:bodyPr/>
        <a:lstStyle/>
        <a:p>
          <a:r>
            <a:rPr lang="en-US" b="1" dirty="0" smtClean="0"/>
            <a:t>Late Dialogues</a:t>
          </a:r>
          <a:endParaRPr lang="en-US" b="1" dirty="0"/>
        </a:p>
      </dgm:t>
    </dgm:pt>
    <dgm:pt modelId="{48A6BCCC-D49F-4A9D-9A5F-9A2DF8177675}" type="parTrans" cxnId="{4440F772-B7B6-4322-BF5B-BFCC716AC3DA}">
      <dgm:prSet/>
      <dgm:spPr/>
      <dgm:t>
        <a:bodyPr/>
        <a:lstStyle/>
        <a:p>
          <a:endParaRPr lang="en-US"/>
        </a:p>
      </dgm:t>
    </dgm:pt>
    <dgm:pt modelId="{272E4411-888F-42FB-AFF0-D81F9BE47B15}" type="sibTrans" cxnId="{4440F772-B7B6-4322-BF5B-BFCC716AC3DA}">
      <dgm:prSet/>
      <dgm:spPr/>
      <dgm:t>
        <a:bodyPr/>
        <a:lstStyle/>
        <a:p>
          <a:endParaRPr lang="en-US"/>
        </a:p>
      </dgm:t>
    </dgm:pt>
    <dgm:pt modelId="{79D1DD26-56C2-425E-9F2F-6C4B910754FF}">
      <dgm:prSet phldrT="[Text]"/>
      <dgm:spPr/>
      <dgm:t>
        <a:bodyPr/>
        <a:lstStyle/>
        <a:p>
          <a:r>
            <a:rPr lang="en-US" dirty="0" smtClean="0"/>
            <a:t>Socrates not always the main character</a:t>
          </a:r>
          <a:endParaRPr lang="en-US" dirty="0"/>
        </a:p>
      </dgm:t>
    </dgm:pt>
    <dgm:pt modelId="{CF51B326-2A44-48CD-9DE9-DFEA7046D239}" type="parTrans" cxnId="{B6C12410-F5E1-4375-A1BD-B7D085C2D757}">
      <dgm:prSet/>
      <dgm:spPr/>
      <dgm:t>
        <a:bodyPr/>
        <a:lstStyle/>
        <a:p>
          <a:endParaRPr lang="en-US"/>
        </a:p>
      </dgm:t>
    </dgm:pt>
    <dgm:pt modelId="{87A32A71-9916-4357-8EF4-26D393BB82C3}" type="sibTrans" cxnId="{B6C12410-F5E1-4375-A1BD-B7D085C2D757}">
      <dgm:prSet/>
      <dgm:spPr/>
      <dgm:t>
        <a:bodyPr/>
        <a:lstStyle/>
        <a:p>
          <a:endParaRPr lang="en-US"/>
        </a:p>
      </dgm:t>
    </dgm:pt>
    <dgm:pt modelId="{EED2CDB1-4D48-4F96-99CD-096A9C266976}">
      <dgm:prSet phldrT="[Text]"/>
      <dgm:spPr/>
      <dgm:t>
        <a:bodyPr/>
        <a:lstStyle/>
        <a:p>
          <a:r>
            <a:rPr lang="en-US" dirty="0" smtClean="0"/>
            <a:t>Topic: focus is often on metaphysics or epistemology</a:t>
          </a:r>
          <a:endParaRPr lang="en-US" dirty="0"/>
        </a:p>
      </dgm:t>
    </dgm:pt>
    <dgm:pt modelId="{6C1ED42E-6772-4B86-A42D-E904CE814111}" type="parTrans" cxnId="{45140955-6CF4-478D-922A-9EC53779FAD4}">
      <dgm:prSet/>
      <dgm:spPr/>
      <dgm:t>
        <a:bodyPr/>
        <a:lstStyle/>
        <a:p>
          <a:endParaRPr lang="en-US"/>
        </a:p>
      </dgm:t>
    </dgm:pt>
    <dgm:pt modelId="{BF5DA52C-4616-4723-A2C7-72F8B086DCE4}" type="sibTrans" cxnId="{45140955-6CF4-478D-922A-9EC53779FAD4}">
      <dgm:prSet/>
      <dgm:spPr/>
      <dgm:t>
        <a:bodyPr/>
        <a:lstStyle/>
        <a:p>
          <a:endParaRPr lang="en-US"/>
        </a:p>
      </dgm:t>
    </dgm:pt>
    <dgm:pt modelId="{C60C6EDF-2AFD-4B18-9049-F6F972A9BED4}">
      <dgm:prSet phldrT="[Text]"/>
      <dgm:spPr/>
      <dgm:t>
        <a:bodyPr/>
        <a:lstStyle/>
        <a:p>
          <a:r>
            <a:rPr lang="en-US" dirty="0" smtClean="0"/>
            <a:t>No positive answers</a:t>
          </a:r>
          <a:endParaRPr lang="en-US" dirty="0"/>
        </a:p>
      </dgm:t>
    </dgm:pt>
    <dgm:pt modelId="{70DEAD68-5BA0-4FCB-AF71-2F702F7A8D28}" type="parTrans" cxnId="{384A8B0E-28B3-437B-8724-C647A455A8DC}">
      <dgm:prSet/>
      <dgm:spPr/>
      <dgm:t>
        <a:bodyPr/>
        <a:lstStyle/>
        <a:p>
          <a:endParaRPr lang="en-US" altLang="zh-CN"/>
        </a:p>
      </dgm:t>
    </dgm:pt>
    <dgm:pt modelId="{2B0F0324-C7D3-48B1-85C2-517F0628C8F4}" type="sibTrans" cxnId="{384A8B0E-28B3-437B-8724-C647A455A8DC}">
      <dgm:prSet/>
      <dgm:spPr/>
      <dgm:t>
        <a:bodyPr/>
        <a:lstStyle/>
        <a:p>
          <a:endParaRPr lang="en-US" altLang="zh-CN"/>
        </a:p>
      </dgm:t>
    </dgm:pt>
    <dgm:pt modelId="{EC63174D-56D0-4DC7-AB84-170CEAC1A905}">
      <dgm:prSet phldrT="[Text]"/>
      <dgm:spPr/>
      <dgm:t>
        <a:bodyPr/>
        <a:lstStyle/>
        <a:p>
          <a:r>
            <a:rPr lang="en-US" dirty="0" smtClean="0"/>
            <a:t>Positive answers are given (Plato’s theory of forms etc.)</a:t>
          </a:r>
          <a:endParaRPr lang="en-US" dirty="0"/>
        </a:p>
      </dgm:t>
    </dgm:pt>
    <dgm:pt modelId="{89FECCF3-BC8E-4766-892B-D3385FB50A48}" type="parTrans" cxnId="{4E05239D-0256-4CCF-9089-31F809FC7583}">
      <dgm:prSet/>
      <dgm:spPr/>
      <dgm:t>
        <a:bodyPr/>
        <a:lstStyle/>
        <a:p>
          <a:endParaRPr lang="en-US" altLang="zh-CN"/>
        </a:p>
      </dgm:t>
    </dgm:pt>
    <dgm:pt modelId="{0E4894F1-D19E-401A-A8F5-8537CABA9E74}" type="sibTrans" cxnId="{4E05239D-0256-4CCF-9089-31F809FC7583}">
      <dgm:prSet/>
      <dgm:spPr/>
      <dgm:t>
        <a:bodyPr/>
        <a:lstStyle/>
        <a:p>
          <a:endParaRPr lang="en-US" altLang="zh-CN"/>
        </a:p>
      </dgm:t>
    </dgm:pt>
    <dgm:pt modelId="{2A7E0F68-1650-4226-B61C-42B6DC02D5AD}" type="pres">
      <dgm:prSet presAssocID="{ECAAE01A-9D99-4042-8B1D-309167F9C315}" presName="Name0" presStyleCnt="0">
        <dgm:presLayoutVars>
          <dgm:chMax val="7"/>
          <dgm:chPref val="7"/>
          <dgm:dir/>
          <dgm:animOne val="branch"/>
          <dgm:animLvl val="lvl"/>
        </dgm:presLayoutVars>
      </dgm:prSet>
      <dgm:spPr/>
      <dgm:t>
        <a:bodyPr/>
        <a:lstStyle/>
        <a:p>
          <a:endParaRPr lang="en-US" altLang="zh-CN"/>
        </a:p>
      </dgm:t>
    </dgm:pt>
    <dgm:pt modelId="{4A68A4F2-F262-4C16-9BF6-0479BDEF6072}" type="pres">
      <dgm:prSet presAssocID="{5360AA25-1417-4ECB-99FD-A2A133AA7C96}" presName="composite" presStyleCnt="0"/>
      <dgm:spPr/>
      <dgm:t>
        <a:bodyPr/>
        <a:lstStyle/>
        <a:p>
          <a:endParaRPr lang="en-US" altLang="zh-CN"/>
        </a:p>
      </dgm:t>
    </dgm:pt>
    <dgm:pt modelId="{967D5E77-2E91-46D8-8839-C3AA4D59BFA0}" type="pres">
      <dgm:prSet presAssocID="{5360AA25-1417-4ECB-99FD-A2A133AA7C96}" presName="BackAccent" presStyleLbl="bgShp" presStyleIdx="0" presStyleCnt="3"/>
      <dgm:spPr/>
      <dgm:t>
        <a:bodyPr/>
        <a:lstStyle/>
        <a:p>
          <a:endParaRPr lang="en-US" altLang="zh-CN"/>
        </a:p>
      </dgm:t>
    </dgm:pt>
    <dgm:pt modelId="{CCB612DD-FADA-496E-BC84-3215B1195698}" type="pres">
      <dgm:prSet presAssocID="{5360AA25-1417-4ECB-99FD-A2A133AA7C96}" presName="Accent" presStyleLbl="alignNode1" presStyleIdx="0" presStyleCnt="3"/>
      <dgm:spPr/>
      <dgm:t>
        <a:bodyPr/>
        <a:lstStyle/>
        <a:p>
          <a:endParaRPr lang="en-US" altLang="zh-CN"/>
        </a:p>
      </dgm:t>
    </dgm:pt>
    <dgm:pt modelId="{C5AD57E5-0444-4BDE-B2BB-696E6D28F9BF}" type="pres">
      <dgm:prSet presAssocID="{5360AA25-1417-4ECB-99FD-A2A133AA7C96}" presName="Child" presStyleLbl="revTx" presStyleIdx="0" presStyleCnt="6">
        <dgm:presLayoutVars>
          <dgm:chMax val="0"/>
          <dgm:chPref val="0"/>
          <dgm:bulletEnabled val="1"/>
        </dgm:presLayoutVars>
      </dgm:prSet>
      <dgm:spPr/>
      <dgm:t>
        <a:bodyPr/>
        <a:lstStyle/>
        <a:p>
          <a:endParaRPr lang="en-US" altLang="zh-CN"/>
        </a:p>
      </dgm:t>
    </dgm:pt>
    <dgm:pt modelId="{6A5C8E05-2240-42C0-BD3E-BE18B4DA5713}" type="pres">
      <dgm:prSet presAssocID="{5360AA25-1417-4ECB-99FD-A2A133AA7C96}" presName="Parent" presStyleLbl="revTx" presStyleIdx="1" presStyleCnt="6">
        <dgm:presLayoutVars>
          <dgm:chMax val="1"/>
          <dgm:chPref val="1"/>
          <dgm:bulletEnabled val="1"/>
        </dgm:presLayoutVars>
      </dgm:prSet>
      <dgm:spPr/>
      <dgm:t>
        <a:bodyPr/>
        <a:lstStyle/>
        <a:p>
          <a:endParaRPr lang="en-US" altLang="zh-CN"/>
        </a:p>
      </dgm:t>
    </dgm:pt>
    <dgm:pt modelId="{F3BBB0B6-B91A-4077-A201-C9C392E0E050}" type="pres">
      <dgm:prSet presAssocID="{855F20A8-C35E-4196-A3E4-B191E958EB78}" presName="sibTrans" presStyleCnt="0"/>
      <dgm:spPr/>
      <dgm:t>
        <a:bodyPr/>
        <a:lstStyle/>
        <a:p>
          <a:endParaRPr lang="en-US" altLang="zh-CN"/>
        </a:p>
      </dgm:t>
    </dgm:pt>
    <dgm:pt modelId="{B64DD853-106B-482B-9C72-A671D1B1BA37}" type="pres">
      <dgm:prSet presAssocID="{9A15E252-E586-4CA1-935E-740AC04C3943}" presName="composite" presStyleCnt="0"/>
      <dgm:spPr/>
      <dgm:t>
        <a:bodyPr/>
        <a:lstStyle/>
        <a:p>
          <a:endParaRPr lang="en-US" altLang="zh-CN"/>
        </a:p>
      </dgm:t>
    </dgm:pt>
    <dgm:pt modelId="{18FFDD92-6354-44BB-A41B-FA76950297B5}" type="pres">
      <dgm:prSet presAssocID="{9A15E252-E586-4CA1-935E-740AC04C3943}" presName="BackAccent" presStyleLbl="bgShp" presStyleIdx="1" presStyleCnt="3"/>
      <dgm:spPr/>
      <dgm:t>
        <a:bodyPr/>
        <a:lstStyle/>
        <a:p>
          <a:endParaRPr lang="en-US" altLang="zh-CN"/>
        </a:p>
      </dgm:t>
    </dgm:pt>
    <dgm:pt modelId="{BB54C8AD-B953-4FEB-9851-8139F8B0293C}" type="pres">
      <dgm:prSet presAssocID="{9A15E252-E586-4CA1-935E-740AC04C3943}" presName="Accent" presStyleLbl="alignNode1" presStyleIdx="1" presStyleCnt="3"/>
      <dgm:spPr/>
      <dgm:t>
        <a:bodyPr/>
        <a:lstStyle/>
        <a:p>
          <a:endParaRPr lang="en-US" altLang="zh-CN"/>
        </a:p>
      </dgm:t>
    </dgm:pt>
    <dgm:pt modelId="{1881EC7B-402C-4AFE-8142-431DDF978CA6}" type="pres">
      <dgm:prSet presAssocID="{9A15E252-E586-4CA1-935E-740AC04C3943}" presName="Child" presStyleLbl="revTx" presStyleIdx="2" presStyleCnt="6">
        <dgm:presLayoutVars>
          <dgm:chMax val="0"/>
          <dgm:chPref val="0"/>
          <dgm:bulletEnabled val="1"/>
        </dgm:presLayoutVars>
      </dgm:prSet>
      <dgm:spPr/>
      <dgm:t>
        <a:bodyPr/>
        <a:lstStyle/>
        <a:p>
          <a:endParaRPr lang="en-US" altLang="zh-CN"/>
        </a:p>
      </dgm:t>
    </dgm:pt>
    <dgm:pt modelId="{4C080145-3290-41C5-9561-1DF41C9D8409}" type="pres">
      <dgm:prSet presAssocID="{9A15E252-E586-4CA1-935E-740AC04C3943}" presName="Parent" presStyleLbl="revTx" presStyleIdx="3" presStyleCnt="6">
        <dgm:presLayoutVars>
          <dgm:chMax val="1"/>
          <dgm:chPref val="1"/>
          <dgm:bulletEnabled val="1"/>
        </dgm:presLayoutVars>
      </dgm:prSet>
      <dgm:spPr/>
      <dgm:t>
        <a:bodyPr/>
        <a:lstStyle/>
        <a:p>
          <a:endParaRPr lang="en-US" altLang="zh-CN"/>
        </a:p>
      </dgm:t>
    </dgm:pt>
    <dgm:pt modelId="{D4B1F53E-0D86-49C6-B191-07945B2FAE34}" type="pres">
      <dgm:prSet presAssocID="{8CA4877E-44A6-4327-8785-40F9F891351B}" presName="sibTrans" presStyleCnt="0"/>
      <dgm:spPr/>
      <dgm:t>
        <a:bodyPr/>
        <a:lstStyle/>
        <a:p>
          <a:endParaRPr lang="en-US" altLang="zh-CN"/>
        </a:p>
      </dgm:t>
    </dgm:pt>
    <dgm:pt modelId="{C850CDE3-00BE-4185-8095-F0093F49921E}" type="pres">
      <dgm:prSet presAssocID="{29911B6D-2EBD-44B8-84AF-EDEE0C3E5326}" presName="composite" presStyleCnt="0"/>
      <dgm:spPr/>
      <dgm:t>
        <a:bodyPr/>
        <a:lstStyle/>
        <a:p>
          <a:endParaRPr lang="en-US" altLang="zh-CN"/>
        </a:p>
      </dgm:t>
    </dgm:pt>
    <dgm:pt modelId="{2ED8980D-9D46-4AA7-B497-63595FA7A417}" type="pres">
      <dgm:prSet presAssocID="{29911B6D-2EBD-44B8-84AF-EDEE0C3E5326}" presName="BackAccent" presStyleLbl="bgShp" presStyleIdx="2" presStyleCnt="3"/>
      <dgm:spPr/>
      <dgm:t>
        <a:bodyPr/>
        <a:lstStyle/>
        <a:p>
          <a:endParaRPr lang="en-US" altLang="zh-CN"/>
        </a:p>
      </dgm:t>
    </dgm:pt>
    <dgm:pt modelId="{5E0EBA5F-4D97-4AF8-9C37-4735A81F05B7}" type="pres">
      <dgm:prSet presAssocID="{29911B6D-2EBD-44B8-84AF-EDEE0C3E5326}" presName="Accent" presStyleLbl="alignNode1" presStyleIdx="2" presStyleCnt="3"/>
      <dgm:spPr/>
      <dgm:t>
        <a:bodyPr/>
        <a:lstStyle/>
        <a:p>
          <a:endParaRPr lang="en-US" altLang="zh-CN"/>
        </a:p>
      </dgm:t>
    </dgm:pt>
    <dgm:pt modelId="{C2AD61D8-1241-43DA-8A64-7F87C74B9765}" type="pres">
      <dgm:prSet presAssocID="{29911B6D-2EBD-44B8-84AF-EDEE0C3E5326}" presName="Child" presStyleLbl="revTx" presStyleIdx="4" presStyleCnt="6">
        <dgm:presLayoutVars>
          <dgm:chMax val="0"/>
          <dgm:chPref val="0"/>
          <dgm:bulletEnabled val="1"/>
        </dgm:presLayoutVars>
      </dgm:prSet>
      <dgm:spPr/>
      <dgm:t>
        <a:bodyPr/>
        <a:lstStyle/>
        <a:p>
          <a:endParaRPr lang="en-US" altLang="zh-CN"/>
        </a:p>
      </dgm:t>
    </dgm:pt>
    <dgm:pt modelId="{A76C7D59-9E15-4799-BEDA-FCCA371FEE25}" type="pres">
      <dgm:prSet presAssocID="{29911B6D-2EBD-44B8-84AF-EDEE0C3E5326}" presName="Parent" presStyleLbl="revTx" presStyleIdx="5" presStyleCnt="6">
        <dgm:presLayoutVars>
          <dgm:chMax val="1"/>
          <dgm:chPref val="1"/>
          <dgm:bulletEnabled val="1"/>
        </dgm:presLayoutVars>
      </dgm:prSet>
      <dgm:spPr/>
      <dgm:t>
        <a:bodyPr/>
        <a:lstStyle/>
        <a:p>
          <a:endParaRPr lang="en-US" altLang="zh-CN"/>
        </a:p>
      </dgm:t>
    </dgm:pt>
  </dgm:ptLst>
  <dgm:cxnLst>
    <dgm:cxn modelId="{A3D7D0C9-FF4B-4E6F-B087-BE572C1E9E92}" srcId="{5360AA25-1417-4ECB-99FD-A2A133AA7C96}" destId="{60884668-4456-4F0E-82C8-E98D9FF74199}" srcOrd="1" destOrd="0" parTransId="{D3A1D6D8-048B-426E-8FE7-F9A5F398E843}" sibTransId="{5C6549B3-01DF-4B62-8289-F583E3523AFD}"/>
    <dgm:cxn modelId="{F11343CC-0076-430C-B060-87AB4B922EE5}" type="presOf" srcId="{EED2CDB1-4D48-4F96-99CD-096A9C266976}" destId="{C2AD61D8-1241-43DA-8A64-7F87C74B9765}" srcOrd="0" destOrd="1" presId="urn:microsoft.com/office/officeart/2008/layout/IncreasingCircleProcess"/>
    <dgm:cxn modelId="{9980F7E3-C4E4-4E18-9621-BF3464CE17B4}" srcId="{5360AA25-1417-4ECB-99FD-A2A133AA7C96}" destId="{DAEF5CAE-40E5-44C0-A67E-1AEA3A318091}" srcOrd="0" destOrd="0" parTransId="{8EB0709D-ADD0-4AB8-9DFE-D22FF191C4A1}" sibTransId="{91D53C3C-0724-43DA-AF9A-464E71149333}"/>
    <dgm:cxn modelId="{384A8B0E-28B3-437B-8724-C647A455A8DC}" srcId="{5360AA25-1417-4ECB-99FD-A2A133AA7C96}" destId="{C60C6EDF-2AFD-4B18-9049-F6F972A9BED4}" srcOrd="2" destOrd="0" parTransId="{70DEAD68-5BA0-4FCB-AF71-2F702F7A8D28}" sibTransId="{2B0F0324-C7D3-48B1-85C2-517F0628C8F4}"/>
    <dgm:cxn modelId="{DDA6C82A-33D7-434C-8A6C-2C6542F92F60}" srcId="{ECAAE01A-9D99-4042-8B1D-309167F9C315}" destId="{5360AA25-1417-4ECB-99FD-A2A133AA7C96}" srcOrd="0" destOrd="0" parTransId="{4BF626E2-B061-4488-A460-9D141172106B}" sibTransId="{855F20A8-C35E-4196-A3E4-B191E958EB78}"/>
    <dgm:cxn modelId="{63CDABE2-64C3-452D-A00D-EEB506C14803}" type="presOf" srcId="{60884668-4456-4F0E-82C8-E98D9FF74199}" destId="{C5AD57E5-0444-4BDE-B2BB-696E6D28F9BF}" srcOrd="0" destOrd="1" presId="urn:microsoft.com/office/officeart/2008/layout/IncreasingCircleProcess"/>
    <dgm:cxn modelId="{543376DC-5A47-4578-84D0-91F960D83FA3}" type="presOf" srcId="{DAEF5CAE-40E5-44C0-A67E-1AEA3A318091}" destId="{C5AD57E5-0444-4BDE-B2BB-696E6D28F9BF}" srcOrd="0" destOrd="0" presId="urn:microsoft.com/office/officeart/2008/layout/IncreasingCircleProcess"/>
    <dgm:cxn modelId="{4E05239D-0256-4CCF-9089-31F809FC7583}" srcId="{9A15E252-E586-4CA1-935E-740AC04C3943}" destId="{EC63174D-56D0-4DC7-AB84-170CEAC1A905}" srcOrd="2" destOrd="0" parTransId="{89FECCF3-BC8E-4766-892B-D3385FB50A48}" sibTransId="{0E4894F1-D19E-401A-A8F5-8537CABA9E74}"/>
    <dgm:cxn modelId="{4440F772-B7B6-4322-BF5B-BFCC716AC3DA}" srcId="{ECAAE01A-9D99-4042-8B1D-309167F9C315}" destId="{29911B6D-2EBD-44B8-84AF-EDEE0C3E5326}" srcOrd="2" destOrd="0" parTransId="{48A6BCCC-D49F-4A9D-9A5F-9A2DF8177675}" sibTransId="{272E4411-888F-42FB-AFF0-D81F9BE47B15}"/>
    <dgm:cxn modelId="{92D183D7-3071-440B-8169-EDE3F7B6ED77}" type="presOf" srcId="{3CECEB6A-4E98-410F-BFAA-C0669BF9EE4E}" destId="{1881EC7B-402C-4AFE-8142-431DDF978CA6}" srcOrd="0" destOrd="0" presId="urn:microsoft.com/office/officeart/2008/layout/IncreasingCircleProcess"/>
    <dgm:cxn modelId="{CB8EE3EA-D22B-4F05-95F9-63F1C30A28A4}" srcId="{ECAAE01A-9D99-4042-8B1D-309167F9C315}" destId="{9A15E252-E586-4CA1-935E-740AC04C3943}" srcOrd="1" destOrd="0" parTransId="{CCCE99B7-4223-4A98-A7E4-E31CAEF5BB3A}" sibTransId="{8CA4877E-44A6-4327-8785-40F9F891351B}"/>
    <dgm:cxn modelId="{EA042588-BAA3-4D5E-8A7C-F15746433B7F}" type="presOf" srcId="{72B281BE-A16F-4C42-BD75-D6DFD1BFFA05}" destId="{1881EC7B-402C-4AFE-8142-431DDF978CA6}" srcOrd="0" destOrd="1" presId="urn:microsoft.com/office/officeart/2008/layout/IncreasingCircleProcess"/>
    <dgm:cxn modelId="{32E28695-6CF0-4A94-A883-E1018F57DB23}" type="presOf" srcId="{9A15E252-E586-4CA1-935E-740AC04C3943}" destId="{4C080145-3290-41C5-9561-1DF41C9D8409}" srcOrd="0" destOrd="0" presId="urn:microsoft.com/office/officeart/2008/layout/IncreasingCircleProcess"/>
    <dgm:cxn modelId="{4B4A7945-F517-459E-BABF-5D981153D444}" type="presOf" srcId="{EC63174D-56D0-4DC7-AB84-170CEAC1A905}" destId="{1881EC7B-402C-4AFE-8142-431DDF978CA6}" srcOrd="0" destOrd="2" presId="urn:microsoft.com/office/officeart/2008/layout/IncreasingCircleProcess"/>
    <dgm:cxn modelId="{31AA85D2-81F8-4B6D-B761-DDED1069D3D9}" type="presOf" srcId="{79D1DD26-56C2-425E-9F2F-6C4B910754FF}" destId="{C2AD61D8-1241-43DA-8A64-7F87C74B9765}" srcOrd="0" destOrd="0" presId="urn:microsoft.com/office/officeart/2008/layout/IncreasingCircleProcess"/>
    <dgm:cxn modelId="{3884CD11-33E7-4D17-8A3B-5842E5078BCC}" type="presOf" srcId="{29911B6D-2EBD-44B8-84AF-EDEE0C3E5326}" destId="{A76C7D59-9E15-4799-BEDA-FCCA371FEE25}" srcOrd="0" destOrd="0" presId="urn:microsoft.com/office/officeart/2008/layout/IncreasingCircleProcess"/>
    <dgm:cxn modelId="{E16260BD-6613-4A91-93ED-71BF3848E6FD}" type="presOf" srcId="{ECAAE01A-9D99-4042-8B1D-309167F9C315}" destId="{2A7E0F68-1650-4226-B61C-42B6DC02D5AD}" srcOrd="0" destOrd="0" presId="urn:microsoft.com/office/officeart/2008/layout/IncreasingCircleProcess"/>
    <dgm:cxn modelId="{76F11495-75A2-4FAC-9B45-8C553BF302C3}" srcId="{9A15E252-E586-4CA1-935E-740AC04C3943}" destId="{72B281BE-A16F-4C42-BD75-D6DFD1BFFA05}" srcOrd="1" destOrd="0" parTransId="{C8E84F18-9866-44F7-9BCA-E1F5E91F9E7B}" sibTransId="{BFCA917E-0060-4847-8461-EF244E5D911D}"/>
    <dgm:cxn modelId="{C3F08EAB-3510-4E9E-9D01-3434566C1F13}" type="presOf" srcId="{C60C6EDF-2AFD-4B18-9049-F6F972A9BED4}" destId="{C5AD57E5-0444-4BDE-B2BB-696E6D28F9BF}" srcOrd="0" destOrd="2" presId="urn:microsoft.com/office/officeart/2008/layout/IncreasingCircleProcess"/>
    <dgm:cxn modelId="{B6C12410-F5E1-4375-A1BD-B7D085C2D757}" srcId="{29911B6D-2EBD-44B8-84AF-EDEE0C3E5326}" destId="{79D1DD26-56C2-425E-9F2F-6C4B910754FF}" srcOrd="0" destOrd="0" parTransId="{CF51B326-2A44-48CD-9DE9-DFEA7046D239}" sibTransId="{87A32A71-9916-4357-8EF4-26D393BB82C3}"/>
    <dgm:cxn modelId="{45140955-6CF4-478D-922A-9EC53779FAD4}" srcId="{29911B6D-2EBD-44B8-84AF-EDEE0C3E5326}" destId="{EED2CDB1-4D48-4F96-99CD-096A9C266976}" srcOrd="1" destOrd="0" parTransId="{6C1ED42E-6772-4B86-A42D-E904CE814111}" sibTransId="{BF5DA52C-4616-4723-A2C7-72F8B086DCE4}"/>
    <dgm:cxn modelId="{F300452B-02FB-4005-90B1-86A381AAD195}" type="presOf" srcId="{5360AA25-1417-4ECB-99FD-A2A133AA7C96}" destId="{6A5C8E05-2240-42C0-BD3E-BE18B4DA5713}" srcOrd="0" destOrd="0" presId="urn:microsoft.com/office/officeart/2008/layout/IncreasingCircleProcess"/>
    <dgm:cxn modelId="{FDB31DE1-341A-49C5-BD08-E3892B87F98E}" srcId="{9A15E252-E586-4CA1-935E-740AC04C3943}" destId="{3CECEB6A-4E98-410F-BFAA-C0669BF9EE4E}" srcOrd="0" destOrd="0" parTransId="{A1D4C466-EE25-4BF7-9FC1-AF3AA73E9C25}" sibTransId="{DDB57235-9E38-4733-B5A6-6544CDCAB2DC}"/>
    <dgm:cxn modelId="{758896B7-EEE4-47D6-A792-B53918559753}" type="presParOf" srcId="{2A7E0F68-1650-4226-B61C-42B6DC02D5AD}" destId="{4A68A4F2-F262-4C16-9BF6-0479BDEF6072}" srcOrd="0" destOrd="0" presId="urn:microsoft.com/office/officeart/2008/layout/IncreasingCircleProcess"/>
    <dgm:cxn modelId="{29EEBC3F-EF34-44F1-A360-02FE15B11F88}" type="presParOf" srcId="{4A68A4F2-F262-4C16-9BF6-0479BDEF6072}" destId="{967D5E77-2E91-46D8-8839-C3AA4D59BFA0}" srcOrd="0" destOrd="0" presId="urn:microsoft.com/office/officeart/2008/layout/IncreasingCircleProcess"/>
    <dgm:cxn modelId="{F1E7920D-86B7-45B7-992D-DA659B185BA3}" type="presParOf" srcId="{4A68A4F2-F262-4C16-9BF6-0479BDEF6072}" destId="{CCB612DD-FADA-496E-BC84-3215B1195698}" srcOrd="1" destOrd="0" presId="urn:microsoft.com/office/officeart/2008/layout/IncreasingCircleProcess"/>
    <dgm:cxn modelId="{0214DDB7-283D-48B1-A671-CC544424A02A}" type="presParOf" srcId="{4A68A4F2-F262-4C16-9BF6-0479BDEF6072}" destId="{C5AD57E5-0444-4BDE-B2BB-696E6D28F9BF}" srcOrd="2" destOrd="0" presId="urn:microsoft.com/office/officeart/2008/layout/IncreasingCircleProcess"/>
    <dgm:cxn modelId="{DFF90865-40B9-4052-AACE-4FC3C9EC5A64}" type="presParOf" srcId="{4A68A4F2-F262-4C16-9BF6-0479BDEF6072}" destId="{6A5C8E05-2240-42C0-BD3E-BE18B4DA5713}" srcOrd="3" destOrd="0" presId="urn:microsoft.com/office/officeart/2008/layout/IncreasingCircleProcess"/>
    <dgm:cxn modelId="{91E0A5E5-40F0-4664-A242-C169DD402693}" type="presParOf" srcId="{2A7E0F68-1650-4226-B61C-42B6DC02D5AD}" destId="{F3BBB0B6-B91A-4077-A201-C9C392E0E050}" srcOrd="1" destOrd="0" presId="urn:microsoft.com/office/officeart/2008/layout/IncreasingCircleProcess"/>
    <dgm:cxn modelId="{47F23E5F-A794-45EF-BFD5-26C305AC7169}" type="presParOf" srcId="{2A7E0F68-1650-4226-B61C-42B6DC02D5AD}" destId="{B64DD853-106B-482B-9C72-A671D1B1BA37}" srcOrd="2" destOrd="0" presId="urn:microsoft.com/office/officeart/2008/layout/IncreasingCircleProcess"/>
    <dgm:cxn modelId="{34CF8B1D-616C-48B3-A888-9179475E8063}" type="presParOf" srcId="{B64DD853-106B-482B-9C72-A671D1B1BA37}" destId="{18FFDD92-6354-44BB-A41B-FA76950297B5}" srcOrd="0" destOrd="0" presId="urn:microsoft.com/office/officeart/2008/layout/IncreasingCircleProcess"/>
    <dgm:cxn modelId="{54BB2F60-3C48-471F-AD5B-DCC5FB461C0F}" type="presParOf" srcId="{B64DD853-106B-482B-9C72-A671D1B1BA37}" destId="{BB54C8AD-B953-4FEB-9851-8139F8B0293C}" srcOrd="1" destOrd="0" presId="urn:microsoft.com/office/officeart/2008/layout/IncreasingCircleProcess"/>
    <dgm:cxn modelId="{BE993CC5-36F1-42AD-9F26-F8ADFAD5EB15}" type="presParOf" srcId="{B64DD853-106B-482B-9C72-A671D1B1BA37}" destId="{1881EC7B-402C-4AFE-8142-431DDF978CA6}" srcOrd="2" destOrd="0" presId="urn:microsoft.com/office/officeart/2008/layout/IncreasingCircleProcess"/>
    <dgm:cxn modelId="{ED250CDC-B5F8-46D8-9BC4-7E26A2DFA3DC}" type="presParOf" srcId="{B64DD853-106B-482B-9C72-A671D1B1BA37}" destId="{4C080145-3290-41C5-9561-1DF41C9D8409}" srcOrd="3" destOrd="0" presId="urn:microsoft.com/office/officeart/2008/layout/IncreasingCircleProcess"/>
    <dgm:cxn modelId="{ADC8546A-E4B8-4965-914A-A44684E6C0B2}" type="presParOf" srcId="{2A7E0F68-1650-4226-B61C-42B6DC02D5AD}" destId="{D4B1F53E-0D86-49C6-B191-07945B2FAE34}" srcOrd="3" destOrd="0" presId="urn:microsoft.com/office/officeart/2008/layout/IncreasingCircleProcess"/>
    <dgm:cxn modelId="{0C548851-64D6-4400-8454-DB7BC6732123}" type="presParOf" srcId="{2A7E0F68-1650-4226-B61C-42B6DC02D5AD}" destId="{C850CDE3-00BE-4185-8095-F0093F49921E}" srcOrd="4" destOrd="0" presId="urn:microsoft.com/office/officeart/2008/layout/IncreasingCircleProcess"/>
    <dgm:cxn modelId="{A2B7908D-16CD-4B1D-9FC2-6538E78AD4D8}" type="presParOf" srcId="{C850CDE3-00BE-4185-8095-F0093F49921E}" destId="{2ED8980D-9D46-4AA7-B497-63595FA7A417}" srcOrd="0" destOrd="0" presId="urn:microsoft.com/office/officeart/2008/layout/IncreasingCircleProcess"/>
    <dgm:cxn modelId="{8CA53715-B14C-412A-9198-78B2D9D39DE3}" type="presParOf" srcId="{C850CDE3-00BE-4185-8095-F0093F49921E}" destId="{5E0EBA5F-4D97-4AF8-9C37-4735A81F05B7}" srcOrd="1" destOrd="0" presId="urn:microsoft.com/office/officeart/2008/layout/IncreasingCircleProcess"/>
    <dgm:cxn modelId="{8B2F7937-B684-4954-8352-A46B7CB59BC8}" type="presParOf" srcId="{C850CDE3-00BE-4185-8095-F0093F49921E}" destId="{C2AD61D8-1241-43DA-8A64-7F87C74B9765}" srcOrd="2" destOrd="0" presId="urn:microsoft.com/office/officeart/2008/layout/IncreasingCircleProcess"/>
    <dgm:cxn modelId="{840DF73D-1645-4F3A-82FC-7F2FAE9880C8}" type="presParOf" srcId="{C850CDE3-00BE-4185-8095-F0093F49921E}" destId="{A76C7D59-9E15-4799-BEDA-FCCA371FEE25}"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4601-BB43-4FA7-82D2-79EA9417B1A4}">
      <dsp:nvSpPr>
        <dsp:cNvPr id="0" name=""/>
        <dsp:cNvSpPr/>
      </dsp:nvSpPr>
      <dsp:spPr>
        <a:xfrm>
          <a:off x="1271984" y="1555"/>
          <a:ext cx="2659062" cy="1595437"/>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a Way of Life</a:t>
          </a:r>
          <a:endParaRPr lang="en-US" altLang="zh-CN" sz="3100" kern="1200" dirty="0"/>
        </a:p>
      </dsp:txBody>
      <dsp:txXfrm>
        <a:off x="1271984" y="1555"/>
        <a:ext cx="2659062" cy="1595437"/>
      </dsp:txXfrm>
    </dsp:sp>
    <dsp:sp modelId="{AA0990CF-40E1-4110-ACFD-45014CDCCEF0}">
      <dsp:nvSpPr>
        <dsp:cNvPr id="0" name=""/>
        <dsp:cNvSpPr/>
      </dsp:nvSpPr>
      <dsp:spPr>
        <a:xfrm>
          <a:off x="4196953" y="1555"/>
          <a:ext cx="2659062" cy="1595437"/>
        </a:xfrm>
        <a:prstGeom prst="rect">
          <a:avLst/>
        </a:prstGeom>
        <a:gradFill rotWithShape="0">
          <a:gsLst>
            <a:gs pos="0">
              <a:schemeClr val="accent2">
                <a:hueOff val="-5175944"/>
                <a:satOff val="22930"/>
                <a:lumOff val="-8432"/>
                <a:alphaOff val="0"/>
                <a:tint val="80000"/>
                <a:satMod val="107000"/>
                <a:lumMod val="103000"/>
              </a:schemeClr>
            </a:gs>
            <a:gs pos="100000">
              <a:schemeClr val="accent2">
                <a:hueOff val="-5175944"/>
                <a:satOff val="22930"/>
                <a:lumOff val="-8432"/>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the Foundation of the Sciences</a:t>
          </a:r>
          <a:endParaRPr lang="en-US" altLang="zh-CN" sz="3100" kern="1200" dirty="0"/>
        </a:p>
      </dsp:txBody>
      <dsp:txXfrm>
        <a:off x="4196953" y="1555"/>
        <a:ext cx="2659062" cy="1595437"/>
      </dsp:txXfrm>
    </dsp:sp>
    <dsp:sp modelId="{4F5C669C-738D-47FD-9801-3B6748B8E9EB}">
      <dsp:nvSpPr>
        <dsp:cNvPr id="0" name=""/>
        <dsp:cNvSpPr/>
      </dsp:nvSpPr>
      <dsp:spPr>
        <a:xfrm>
          <a:off x="2734468" y="1862899"/>
          <a:ext cx="2659062" cy="1595437"/>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Conceptual Analysis</a:t>
          </a:r>
          <a:endParaRPr lang="en-US" altLang="zh-CN" sz="3100" kern="1200" dirty="0"/>
        </a:p>
      </dsp:txBody>
      <dsp:txXfrm>
        <a:off x="2734468" y="1862899"/>
        <a:ext cx="2659062" cy="1595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96334-B704-4D1B-9092-504879196C4E}">
      <dsp:nvSpPr>
        <dsp:cNvPr id="0" name=""/>
        <dsp:cNvSpPr/>
      </dsp:nvSpPr>
      <dsp:spPr>
        <a:xfrm>
          <a:off x="923228" y="1715"/>
          <a:ext cx="2202601" cy="1321561"/>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1. Goal of Philosophy</a:t>
          </a:r>
          <a:r>
            <a:rPr lang="en-US" altLang="zh-CN" sz="1600" kern="1200" dirty="0" smtClean="0"/>
            <a:t>: </a:t>
          </a:r>
        </a:p>
        <a:p>
          <a:pPr lvl="0" algn="ctr" defTabSz="711200">
            <a:lnSpc>
              <a:spcPct val="90000"/>
            </a:lnSpc>
            <a:spcBef>
              <a:spcPct val="0"/>
            </a:spcBef>
            <a:spcAft>
              <a:spcPct val="35000"/>
            </a:spcAft>
          </a:pPr>
          <a:r>
            <a:rPr lang="en-US" altLang="zh-CN" sz="1600" kern="1200" dirty="0" smtClean="0"/>
            <a:t>Self-Transformation</a:t>
          </a:r>
          <a:endParaRPr lang="en-US" altLang="zh-CN" sz="1600" kern="1200" dirty="0"/>
        </a:p>
      </dsp:txBody>
      <dsp:txXfrm>
        <a:off x="923228" y="1715"/>
        <a:ext cx="2202601" cy="1321561"/>
      </dsp:txXfrm>
    </dsp:sp>
    <dsp:sp modelId="{704E747A-4279-4DC2-A539-63F382B39920}">
      <dsp:nvSpPr>
        <dsp:cNvPr id="0" name=""/>
        <dsp:cNvSpPr/>
      </dsp:nvSpPr>
      <dsp:spPr>
        <a:xfrm>
          <a:off x="3346090" y="1715"/>
          <a:ext cx="2202601" cy="1321561"/>
        </a:xfrm>
        <a:prstGeom prst="rect">
          <a:avLst/>
        </a:prstGeom>
        <a:gradFill rotWithShape="0">
          <a:gsLst>
            <a:gs pos="0">
              <a:schemeClr val="accent2">
                <a:hueOff val="-3450629"/>
                <a:satOff val="15286"/>
                <a:lumOff val="-5621"/>
                <a:alphaOff val="0"/>
                <a:tint val="80000"/>
                <a:satMod val="107000"/>
                <a:lumMod val="103000"/>
              </a:schemeClr>
            </a:gs>
            <a:gs pos="100000">
              <a:schemeClr val="accent2">
                <a:hueOff val="-3450629"/>
                <a:satOff val="15286"/>
                <a:lumOff val="-562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2. Setting of Philosophy</a:t>
          </a:r>
          <a:r>
            <a:rPr lang="en-US" altLang="zh-CN" sz="1600" kern="1200" dirty="0" smtClean="0"/>
            <a:t>: </a:t>
          </a:r>
        </a:p>
        <a:p>
          <a:pPr lvl="0" algn="ctr" defTabSz="711200">
            <a:lnSpc>
              <a:spcPct val="90000"/>
            </a:lnSpc>
            <a:spcBef>
              <a:spcPct val="0"/>
            </a:spcBef>
            <a:spcAft>
              <a:spcPct val="35000"/>
            </a:spcAft>
          </a:pPr>
          <a:r>
            <a:rPr lang="en-US" altLang="zh-CN" sz="1600" kern="1200" dirty="0" smtClean="0"/>
            <a:t>Practiced in a Group or School</a:t>
          </a:r>
        </a:p>
      </dsp:txBody>
      <dsp:txXfrm>
        <a:off x="3346090" y="1715"/>
        <a:ext cx="2202601" cy="1321561"/>
      </dsp:txXfrm>
    </dsp:sp>
    <dsp:sp modelId="{162D0233-AA12-4A53-9BF5-24370962DEEB}">
      <dsp:nvSpPr>
        <dsp:cNvPr id="0" name=""/>
        <dsp:cNvSpPr/>
      </dsp:nvSpPr>
      <dsp:spPr>
        <a:xfrm>
          <a:off x="923228" y="1543536"/>
          <a:ext cx="2202601" cy="1321561"/>
        </a:xfrm>
        <a:prstGeom prst="rect">
          <a:avLst/>
        </a:prstGeom>
        <a:gradFill rotWithShape="0">
          <a:gsLst>
            <a:gs pos="0">
              <a:schemeClr val="accent2">
                <a:hueOff val="-6901259"/>
                <a:satOff val="30573"/>
                <a:lumOff val="-11243"/>
                <a:alphaOff val="0"/>
                <a:tint val="80000"/>
                <a:satMod val="107000"/>
                <a:lumMod val="103000"/>
              </a:schemeClr>
            </a:gs>
            <a:gs pos="100000">
              <a:schemeClr val="accent2">
                <a:hueOff val="-6901259"/>
                <a:satOff val="30573"/>
                <a:lumOff val="-11243"/>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3. Psychological Assumption</a:t>
          </a:r>
          <a:r>
            <a:rPr lang="en-US" altLang="zh-CN" sz="1600" kern="1200" dirty="0" smtClean="0"/>
            <a:t>: </a:t>
          </a:r>
        </a:p>
        <a:p>
          <a:pPr lvl="0" algn="ctr" defTabSz="711200">
            <a:lnSpc>
              <a:spcPct val="90000"/>
            </a:lnSpc>
            <a:spcBef>
              <a:spcPct val="0"/>
            </a:spcBef>
            <a:spcAft>
              <a:spcPct val="35000"/>
            </a:spcAft>
          </a:pPr>
          <a:r>
            <a:rPr lang="en-US" altLang="zh-CN" sz="1600" kern="1200" dirty="0" smtClean="0"/>
            <a:t>Philosophical training can lead to a change in human beings.</a:t>
          </a:r>
          <a:endParaRPr lang="en-US" altLang="zh-CN" sz="1600" kern="1200" dirty="0"/>
        </a:p>
      </dsp:txBody>
      <dsp:txXfrm>
        <a:off x="923228" y="1543536"/>
        <a:ext cx="2202601" cy="1321561"/>
      </dsp:txXfrm>
    </dsp:sp>
    <dsp:sp modelId="{16347133-2E14-4ECD-A9BE-04AD2B0DECC1}">
      <dsp:nvSpPr>
        <dsp:cNvPr id="0" name=""/>
        <dsp:cNvSpPr/>
      </dsp:nvSpPr>
      <dsp:spPr>
        <a:xfrm>
          <a:off x="3346090" y="1543536"/>
          <a:ext cx="2202601" cy="1321561"/>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4. Metaphysical Context</a:t>
          </a:r>
          <a:r>
            <a:rPr lang="en-US" altLang="zh-CN" sz="1600" kern="1200" dirty="0" smtClean="0"/>
            <a:t>: </a:t>
          </a:r>
        </a:p>
        <a:p>
          <a:pPr lvl="0" algn="ctr" defTabSz="711200">
            <a:lnSpc>
              <a:spcPct val="90000"/>
            </a:lnSpc>
            <a:spcBef>
              <a:spcPct val="0"/>
            </a:spcBef>
            <a:spcAft>
              <a:spcPct val="35000"/>
            </a:spcAft>
          </a:pPr>
          <a:r>
            <a:rPr lang="en-US" altLang="zh-CN" sz="1600" kern="1200" dirty="0" smtClean="0"/>
            <a:t>Philosophers should cultivate ‘cosmic consciousness’</a:t>
          </a:r>
          <a:endParaRPr lang="en-US" altLang="zh-CN" sz="1600" kern="1200" dirty="0"/>
        </a:p>
      </dsp:txBody>
      <dsp:txXfrm>
        <a:off x="3346090" y="1543536"/>
        <a:ext cx="2202601" cy="1321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EF9A4-90CA-4060-8C2E-BD1079B98AAD}">
      <dsp:nvSpPr>
        <dsp:cNvPr id="0" name=""/>
        <dsp:cNvSpPr/>
      </dsp:nvSpPr>
      <dsp:spPr>
        <a:xfrm>
          <a:off x="17145" y="483"/>
          <a:ext cx="2160269" cy="1296162"/>
        </a:xfrm>
        <a:prstGeom prst="rect">
          <a:avLst/>
        </a:prstGeom>
        <a:gradFill rotWithShape="0">
          <a:gsLst>
            <a:gs pos="0">
              <a:schemeClr val="accent1">
                <a:hueOff val="0"/>
                <a:satOff val="0"/>
                <a:lumOff val="0"/>
                <a:alphaOff val="0"/>
                <a:tint val="80000"/>
                <a:satMod val="107000"/>
                <a:lumMod val="103000"/>
              </a:schemeClr>
            </a:gs>
            <a:gs pos="100000">
              <a:schemeClr val="accent1">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5. Living according to Reason </a:t>
          </a:r>
        </a:p>
        <a:p>
          <a:pPr lvl="0" algn="ctr" defTabSz="711200">
            <a:lnSpc>
              <a:spcPct val="90000"/>
            </a:lnSpc>
            <a:spcBef>
              <a:spcPct val="0"/>
            </a:spcBef>
            <a:spcAft>
              <a:spcPct val="35000"/>
            </a:spcAft>
          </a:pPr>
          <a:r>
            <a:rPr lang="en-US" altLang="zh-CN" sz="1600" kern="1200" dirty="0" smtClean="0"/>
            <a:t>Conducing one’s life according to reason (not custom or </a:t>
          </a:r>
          <a:r>
            <a:rPr lang="en-US" altLang="zh-CN" sz="1600" kern="1200" smtClean="0"/>
            <a:t>religion)</a:t>
          </a:r>
          <a:endParaRPr lang="en-US" altLang="zh-CN" sz="1600" kern="1200" dirty="0"/>
        </a:p>
      </dsp:txBody>
      <dsp:txXfrm>
        <a:off x="17145" y="483"/>
        <a:ext cx="2160269" cy="12961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D5E77-2E91-46D8-8839-C3AA4D59BFA0}">
      <dsp:nvSpPr>
        <dsp:cNvPr id="0" name=""/>
        <dsp:cNvSpPr/>
      </dsp:nvSpPr>
      <dsp:spPr>
        <a:xfrm>
          <a:off x="442789" y="0"/>
          <a:ext cx="686310" cy="68631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612DD-FADA-496E-BC84-3215B1195698}">
      <dsp:nvSpPr>
        <dsp:cNvPr id="0" name=""/>
        <dsp:cNvSpPr/>
      </dsp:nvSpPr>
      <dsp:spPr>
        <a:xfrm>
          <a:off x="511420" y="68631"/>
          <a:ext cx="549048" cy="549048"/>
        </a:xfrm>
        <a:prstGeom prst="chord">
          <a:avLst>
            <a:gd name="adj1" fmla="val 1168272"/>
            <a:gd name="adj2" fmla="val 9631728"/>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AD57E5-0444-4BDE-B2BB-696E6D28F9BF}">
      <dsp:nvSpPr>
        <dsp:cNvPr id="0" name=""/>
        <dsp:cNvSpPr/>
      </dsp:nvSpPr>
      <dsp:spPr>
        <a:xfrm>
          <a:off x="1272081" y="686310"/>
          <a:ext cx="2030335" cy="2888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933450">
            <a:lnSpc>
              <a:spcPct val="90000"/>
            </a:lnSpc>
            <a:spcBef>
              <a:spcPct val="0"/>
            </a:spcBef>
            <a:spcAft>
              <a:spcPct val="35000"/>
            </a:spcAft>
          </a:pPr>
          <a:r>
            <a:rPr lang="en-US" sz="2100" kern="1200" dirty="0" smtClean="0"/>
            <a:t>“Socratic” dialogues</a:t>
          </a:r>
          <a:endParaRPr lang="en-US" sz="2100" kern="1200" dirty="0"/>
        </a:p>
        <a:p>
          <a:pPr lvl="0" algn="l" defTabSz="933450">
            <a:lnSpc>
              <a:spcPct val="90000"/>
            </a:lnSpc>
            <a:spcBef>
              <a:spcPct val="0"/>
            </a:spcBef>
            <a:spcAft>
              <a:spcPct val="35000"/>
            </a:spcAft>
          </a:pPr>
          <a:r>
            <a:rPr lang="en-US" sz="2100" kern="1200" dirty="0" smtClean="0"/>
            <a:t>Topic: Virtue</a:t>
          </a:r>
          <a:endParaRPr lang="en-US" sz="2100" kern="1200" dirty="0"/>
        </a:p>
        <a:p>
          <a:pPr lvl="0" algn="l" defTabSz="933450">
            <a:lnSpc>
              <a:spcPct val="90000"/>
            </a:lnSpc>
            <a:spcBef>
              <a:spcPct val="0"/>
            </a:spcBef>
            <a:spcAft>
              <a:spcPct val="35000"/>
            </a:spcAft>
          </a:pPr>
          <a:r>
            <a:rPr lang="en-US" sz="2100" kern="1200" dirty="0" smtClean="0"/>
            <a:t>No positive answers</a:t>
          </a:r>
          <a:endParaRPr lang="en-US" sz="2100" kern="1200" dirty="0"/>
        </a:p>
      </dsp:txBody>
      <dsp:txXfrm>
        <a:off x="1272081" y="686310"/>
        <a:ext cx="2030335" cy="2888224"/>
      </dsp:txXfrm>
    </dsp:sp>
    <dsp:sp modelId="{6A5C8E05-2240-42C0-BD3E-BE18B4DA5713}">
      <dsp:nvSpPr>
        <dsp:cNvPr id="0" name=""/>
        <dsp:cNvSpPr/>
      </dsp:nvSpPr>
      <dsp:spPr>
        <a:xfrm>
          <a:off x="1272081" y="0"/>
          <a:ext cx="2030335" cy="68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933450">
            <a:lnSpc>
              <a:spcPct val="90000"/>
            </a:lnSpc>
            <a:spcBef>
              <a:spcPct val="0"/>
            </a:spcBef>
            <a:spcAft>
              <a:spcPct val="35000"/>
            </a:spcAft>
          </a:pPr>
          <a:r>
            <a:rPr lang="en-US" sz="2100" b="1" kern="1200" dirty="0" smtClean="0"/>
            <a:t>Early Dialogues</a:t>
          </a:r>
          <a:endParaRPr lang="en-US" sz="2100" b="1" kern="1200" dirty="0"/>
        </a:p>
      </dsp:txBody>
      <dsp:txXfrm>
        <a:off x="1272081" y="0"/>
        <a:ext cx="2030335" cy="686310"/>
      </dsp:txXfrm>
    </dsp:sp>
    <dsp:sp modelId="{18FFDD92-6354-44BB-A41B-FA76950297B5}">
      <dsp:nvSpPr>
        <dsp:cNvPr id="0" name=""/>
        <dsp:cNvSpPr/>
      </dsp:nvSpPr>
      <dsp:spPr>
        <a:xfrm>
          <a:off x="3445398" y="0"/>
          <a:ext cx="686310" cy="68631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54C8AD-B953-4FEB-9851-8139F8B0293C}">
      <dsp:nvSpPr>
        <dsp:cNvPr id="0" name=""/>
        <dsp:cNvSpPr/>
      </dsp:nvSpPr>
      <dsp:spPr>
        <a:xfrm>
          <a:off x="3514029" y="68631"/>
          <a:ext cx="549048" cy="549048"/>
        </a:xfrm>
        <a:prstGeom prst="chord">
          <a:avLst>
            <a:gd name="adj1" fmla="val 20431728"/>
            <a:gd name="adj2" fmla="val 11968272"/>
          </a:avLst>
        </a:prstGeom>
        <a:solidFill>
          <a:schemeClr val="accent2">
            <a:alpha val="90000"/>
            <a:hueOff val="0"/>
            <a:satOff val="0"/>
            <a:lumOff val="0"/>
            <a:alphaOff val="-20000"/>
          </a:schemeClr>
        </a:solidFill>
        <a:ln w="127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sp>
    <dsp:sp modelId="{1881EC7B-402C-4AFE-8142-431DDF978CA6}">
      <dsp:nvSpPr>
        <dsp:cNvPr id="0" name=""/>
        <dsp:cNvSpPr/>
      </dsp:nvSpPr>
      <dsp:spPr>
        <a:xfrm>
          <a:off x="4274690" y="686310"/>
          <a:ext cx="2030335" cy="2888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933450">
            <a:lnSpc>
              <a:spcPct val="90000"/>
            </a:lnSpc>
            <a:spcBef>
              <a:spcPct val="0"/>
            </a:spcBef>
            <a:spcAft>
              <a:spcPct val="35000"/>
            </a:spcAft>
          </a:pPr>
          <a:r>
            <a:rPr lang="en-US" sz="2100" kern="1200" dirty="0" smtClean="0"/>
            <a:t>Socrates is Plato’s mouthpiece</a:t>
          </a:r>
          <a:endParaRPr lang="en-US" sz="2100" kern="1200" dirty="0"/>
        </a:p>
        <a:p>
          <a:pPr lvl="0" algn="l" defTabSz="933450">
            <a:lnSpc>
              <a:spcPct val="90000"/>
            </a:lnSpc>
            <a:spcBef>
              <a:spcPct val="0"/>
            </a:spcBef>
            <a:spcAft>
              <a:spcPct val="35000"/>
            </a:spcAft>
          </a:pPr>
          <a:r>
            <a:rPr lang="en-US" sz="2100" kern="1200" dirty="0" smtClean="0"/>
            <a:t>Topic: Virtue</a:t>
          </a:r>
          <a:endParaRPr lang="en-US" sz="2100" kern="1200" dirty="0"/>
        </a:p>
        <a:p>
          <a:pPr lvl="0" algn="l" defTabSz="933450">
            <a:lnSpc>
              <a:spcPct val="90000"/>
            </a:lnSpc>
            <a:spcBef>
              <a:spcPct val="0"/>
            </a:spcBef>
            <a:spcAft>
              <a:spcPct val="35000"/>
            </a:spcAft>
          </a:pPr>
          <a:r>
            <a:rPr lang="en-US" sz="2100" kern="1200" dirty="0" smtClean="0"/>
            <a:t>Positive answers are given (Plato’s theory of forms etc.)</a:t>
          </a:r>
          <a:endParaRPr lang="en-US" sz="2100" kern="1200" dirty="0"/>
        </a:p>
      </dsp:txBody>
      <dsp:txXfrm>
        <a:off x="4274690" y="686310"/>
        <a:ext cx="2030335" cy="2888224"/>
      </dsp:txXfrm>
    </dsp:sp>
    <dsp:sp modelId="{4C080145-3290-41C5-9561-1DF41C9D8409}">
      <dsp:nvSpPr>
        <dsp:cNvPr id="0" name=""/>
        <dsp:cNvSpPr/>
      </dsp:nvSpPr>
      <dsp:spPr>
        <a:xfrm>
          <a:off x="4274690" y="0"/>
          <a:ext cx="2030335" cy="68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933450">
            <a:lnSpc>
              <a:spcPct val="90000"/>
            </a:lnSpc>
            <a:spcBef>
              <a:spcPct val="0"/>
            </a:spcBef>
            <a:spcAft>
              <a:spcPct val="35000"/>
            </a:spcAft>
          </a:pPr>
          <a:r>
            <a:rPr lang="en-US" sz="2100" b="1" kern="1200" dirty="0" smtClean="0"/>
            <a:t>Middle Dialogues</a:t>
          </a:r>
          <a:endParaRPr lang="en-US" sz="2100" b="1" kern="1200" dirty="0"/>
        </a:p>
      </dsp:txBody>
      <dsp:txXfrm>
        <a:off x="4274690" y="0"/>
        <a:ext cx="2030335" cy="686310"/>
      </dsp:txXfrm>
    </dsp:sp>
    <dsp:sp modelId="{2ED8980D-9D46-4AA7-B497-63595FA7A417}">
      <dsp:nvSpPr>
        <dsp:cNvPr id="0" name=""/>
        <dsp:cNvSpPr/>
      </dsp:nvSpPr>
      <dsp:spPr>
        <a:xfrm>
          <a:off x="6448007" y="0"/>
          <a:ext cx="686310" cy="68631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0EBA5F-4D97-4AF8-9C37-4735A81F05B7}">
      <dsp:nvSpPr>
        <dsp:cNvPr id="0" name=""/>
        <dsp:cNvSpPr/>
      </dsp:nvSpPr>
      <dsp:spPr>
        <a:xfrm>
          <a:off x="6516638" y="68631"/>
          <a:ext cx="549048" cy="549048"/>
        </a:xfrm>
        <a:prstGeom prst="chord">
          <a:avLst>
            <a:gd name="adj1" fmla="val 16200000"/>
            <a:gd name="adj2" fmla="val 16200000"/>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sp>
    <dsp:sp modelId="{C2AD61D8-1241-43DA-8A64-7F87C74B9765}">
      <dsp:nvSpPr>
        <dsp:cNvPr id="0" name=""/>
        <dsp:cNvSpPr/>
      </dsp:nvSpPr>
      <dsp:spPr>
        <a:xfrm>
          <a:off x="7277300" y="686310"/>
          <a:ext cx="2030335" cy="2888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933450">
            <a:lnSpc>
              <a:spcPct val="90000"/>
            </a:lnSpc>
            <a:spcBef>
              <a:spcPct val="0"/>
            </a:spcBef>
            <a:spcAft>
              <a:spcPct val="35000"/>
            </a:spcAft>
          </a:pPr>
          <a:r>
            <a:rPr lang="en-US" sz="2100" kern="1200" dirty="0" smtClean="0"/>
            <a:t>Socrates not always the main character</a:t>
          </a:r>
          <a:endParaRPr lang="en-US" sz="2100" kern="1200" dirty="0"/>
        </a:p>
        <a:p>
          <a:pPr lvl="0" algn="l" defTabSz="933450">
            <a:lnSpc>
              <a:spcPct val="90000"/>
            </a:lnSpc>
            <a:spcBef>
              <a:spcPct val="0"/>
            </a:spcBef>
            <a:spcAft>
              <a:spcPct val="35000"/>
            </a:spcAft>
          </a:pPr>
          <a:r>
            <a:rPr lang="en-US" sz="2100" kern="1200" dirty="0" smtClean="0"/>
            <a:t>Topic: focus is often on metaphysics or epistemology</a:t>
          </a:r>
          <a:endParaRPr lang="en-US" sz="2100" kern="1200" dirty="0"/>
        </a:p>
      </dsp:txBody>
      <dsp:txXfrm>
        <a:off x="7277300" y="686310"/>
        <a:ext cx="2030335" cy="2888224"/>
      </dsp:txXfrm>
    </dsp:sp>
    <dsp:sp modelId="{A76C7D59-9E15-4799-BEDA-FCCA371FEE25}">
      <dsp:nvSpPr>
        <dsp:cNvPr id="0" name=""/>
        <dsp:cNvSpPr/>
      </dsp:nvSpPr>
      <dsp:spPr>
        <a:xfrm>
          <a:off x="7277300" y="0"/>
          <a:ext cx="2030335" cy="68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933450">
            <a:lnSpc>
              <a:spcPct val="90000"/>
            </a:lnSpc>
            <a:spcBef>
              <a:spcPct val="0"/>
            </a:spcBef>
            <a:spcAft>
              <a:spcPct val="35000"/>
            </a:spcAft>
          </a:pPr>
          <a:r>
            <a:rPr lang="en-US" sz="2100" b="1" kern="1200" dirty="0" smtClean="0"/>
            <a:t>Late Dialogues</a:t>
          </a:r>
          <a:endParaRPr lang="en-US" sz="2100" b="1" kern="1200" dirty="0"/>
        </a:p>
      </dsp:txBody>
      <dsp:txXfrm>
        <a:off x="7277300" y="0"/>
        <a:ext cx="2030335" cy="6863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31FD5-AAD5-4F7F-B4DC-95B70202F2C5}" type="datetimeFigureOut">
              <a:rPr lang="zh-CN" altLang="en-US" smtClean="0"/>
              <a:t>2018/9/12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18ACB-5F64-4FE0-AEF2-50E65ACBD6F8}" type="slidenum">
              <a:rPr lang="zh-CN" altLang="en-US" smtClean="0"/>
              <a:t>‹#›</a:t>
            </a:fld>
            <a:endParaRPr lang="zh-CN" altLang="en-US"/>
          </a:p>
        </p:txBody>
      </p:sp>
    </p:spTree>
    <p:extLst>
      <p:ext uri="{BB962C8B-B14F-4D97-AF65-F5344CB8AC3E}">
        <p14:creationId xmlns:p14="http://schemas.microsoft.com/office/powerpoint/2010/main" val="325307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9/12/2018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469781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7671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51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9/12/2018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5913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9/12/2018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811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9/12/2018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486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9/12/2018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ltLang="zh-CN" smtClean="0"/>
              <a:t>Click to edit Master title style</a:t>
            </a:r>
            <a:endParaRPr lang="en-US" dirty="0"/>
          </a:p>
        </p:txBody>
      </p:sp>
    </p:spTree>
    <p:extLst>
      <p:ext uri="{BB962C8B-B14F-4D97-AF65-F5344CB8AC3E}">
        <p14:creationId xmlns:p14="http://schemas.microsoft.com/office/powerpoint/2010/main" val="3750485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9/12/2018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4335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9/12/2018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89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9/12/2018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7730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9/12/2018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9457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9/12/2018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332645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4.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g"/><Relationship Id="rId7" Type="http://schemas.openxmlformats.org/officeDocument/2006/relationships/diagramColors" Target="../diagrams/colors2.xml"/><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philosophy</a:t>
            </a:r>
            <a:br>
              <a:rPr lang="en-US" dirty="0" smtClean="0"/>
            </a:br>
            <a:r>
              <a:rPr lang="en-US" dirty="0" smtClean="0"/>
              <a:t>Lecture 2</a:t>
            </a:r>
            <a:endParaRPr lang="en-US" dirty="0"/>
          </a:p>
        </p:txBody>
      </p:sp>
      <p:sp>
        <p:nvSpPr>
          <p:cNvPr id="3" name="Subtitle 2"/>
          <p:cNvSpPr>
            <a:spLocks noGrp="1"/>
          </p:cNvSpPr>
          <p:nvPr>
            <p:ph type="subTitle" idx="1"/>
          </p:nvPr>
        </p:nvSpPr>
        <p:spPr>
          <a:xfrm>
            <a:off x="2695194" y="4352544"/>
            <a:ext cx="6801612" cy="1913174"/>
          </a:xfrm>
        </p:spPr>
        <p:txBody>
          <a:bodyPr>
            <a:normAutofit fontScale="92500" lnSpcReduction="10000"/>
          </a:bodyPr>
          <a:lstStyle/>
          <a:p>
            <a:r>
              <a:rPr lang="en-US" dirty="0" smtClean="0"/>
              <a:t>PHI1101</a:t>
            </a:r>
          </a:p>
          <a:p>
            <a:r>
              <a:rPr lang="en-US" dirty="0" smtClean="0"/>
              <a:t>Dr. Lucas Scripter</a:t>
            </a:r>
          </a:p>
          <a:p>
            <a:r>
              <a:rPr lang="en-US" dirty="0" smtClean="0"/>
              <a:t>Lecturer in General Education</a:t>
            </a:r>
          </a:p>
          <a:p>
            <a:r>
              <a:rPr lang="en-US" dirty="0" smtClean="0"/>
              <a:t>School of Humanities and Social Sciences</a:t>
            </a:r>
          </a:p>
          <a:p>
            <a:r>
              <a:rPr lang="en-US" dirty="0" smtClean="0"/>
              <a:t>Chinese University of Hong Kong, Shenzhen</a:t>
            </a:r>
            <a:endParaRPr lang="en-US" dirty="0"/>
          </a:p>
        </p:txBody>
      </p:sp>
    </p:spTree>
    <p:extLst>
      <p:ext uri="{BB962C8B-B14F-4D97-AF65-F5344CB8AC3E}">
        <p14:creationId xmlns:p14="http://schemas.microsoft.com/office/powerpoint/2010/main" val="3219112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Anaximenes</a:t>
            </a:r>
            <a:r>
              <a:rPr lang="en-US" dirty="0" smtClean="0"/>
              <a:t> of </a:t>
            </a:r>
            <a:r>
              <a:rPr lang="en-US" dirty="0" err="1" smtClean="0"/>
              <a:t>miletus</a:t>
            </a:r>
            <a:endParaRPr lang="en-US" dirty="0"/>
          </a:p>
        </p:txBody>
      </p:sp>
      <p:sp>
        <p:nvSpPr>
          <p:cNvPr id="3" name="Content Placeholder 2"/>
          <p:cNvSpPr>
            <a:spLocks noGrp="1"/>
          </p:cNvSpPr>
          <p:nvPr>
            <p:ph sz="half" idx="1"/>
          </p:nvPr>
        </p:nvSpPr>
        <p:spPr>
          <a:xfrm>
            <a:off x="1581912" y="2638044"/>
            <a:ext cx="5387848" cy="3101982"/>
          </a:xfrm>
        </p:spPr>
        <p:txBody>
          <a:bodyPr/>
          <a:lstStyle/>
          <a:p>
            <a:r>
              <a:rPr lang="en-US" dirty="0" err="1" smtClean="0"/>
              <a:t>Anaximenes</a:t>
            </a:r>
            <a:r>
              <a:rPr lang="en-US" dirty="0" smtClean="0"/>
              <a:t> (585-528 BCE)</a:t>
            </a:r>
          </a:p>
          <a:p>
            <a:pPr lvl="1"/>
            <a:r>
              <a:rPr lang="en-US" dirty="0" smtClean="0"/>
              <a:t>Major Ionian philosopher following Thales and Anaximander.</a:t>
            </a:r>
          </a:p>
          <a:p>
            <a:pPr lvl="1"/>
            <a:r>
              <a:rPr lang="en-US" dirty="0" smtClean="0"/>
              <a:t>He argued that the fundamental substance composing the world was air or mist ranging from imperceptible mist to condensed physical things or objects visible to the human eye.</a:t>
            </a:r>
          </a:p>
          <a:p>
            <a:pPr lvl="1"/>
            <a:r>
              <a:rPr lang="en-US" dirty="0" smtClean="0"/>
              <a:t>Human soul consists of especially hot air.</a:t>
            </a:r>
            <a:endParaRPr lang="en-US" dirty="0"/>
          </a:p>
        </p:txBody>
      </p:sp>
      <p:pic>
        <p:nvPicPr>
          <p:cNvPr id="5" name="Content Placeholder 4" descr="&lt;strong&gt;Anaximenes&lt;/strong&gt; of Miletus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99031" y="2638425"/>
            <a:ext cx="2550089" cy="3101975"/>
          </a:xfrm>
          <a:solidFill>
            <a:schemeClr val="bg1">
              <a:lumMod val="65000"/>
            </a:schemeClr>
          </a:solidFill>
        </p:spPr>
      </p:pic>
    </p:spTree>
    <p:extLst>
      <p:ext uri="{BB962C8B-B14F-4D97-AF65-F5344CB8AC3E}">
        <p14:creationId xmlns:p14="http://schemas.microsoft.com/office/powerpoint/2010/main" val="1986081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Anaxagoras</a:t>
            </a:r>
            <a:endParaRPr lang="en-US" dirty="0"/>
          </a:p>
        </p:txBody>
      </p:sp>
      <p:sp>
        <p:nvSpPr>
          <p:cNvPr id="3" name="Content Placeholder 2"/>
          <p:cNvSpPr>
            <a:spLocks noGrp="1"/>
          </p:cNvSpPr>
          <p:nvPr>
            <p:ph sz="half" idx="1"/>
          </p:nvPr>
        </p:nvSpPr>
        <p:spPr>
          <a:xfrm>
            <a:off x="1581912" y="2638044"/>
            <a:ext cx="5072888" cy="3101982"/>
          </a:xfrm>
        </p:spPr>
        <p:txBody>
          <a:bodyPr>
            <a:normAutofit/>
          </a:bodyPr>
          <a:lstStyle/>
          <a:p>
            <a:r>
              <a:rPr lang="en-US" dirty="0" smtClean="0"/>
              <a:t>Early Greek scientific </a:t>
            </a:r>
            <a:r>
              <a:rPr lang="en-US" dirty="0" smtClean="0"/>
              <a:t>philosopher (510-428 BCE)</a:t>
            </a:r>
          </a:p>
          <a:p>
            <a:r>
              <a:rPr lang="en-US" dirty="0" smtClean="0"/>
              <a:t>Charged with impiety (atheism) for claiming that the sun wasn’t a god but rather just a hot rock. </a:t>
            </a:r>
          </a:p>
          <a:p>
            <a:r>
              <a:rPr lang="en-US" dirty="0" smtClean="0"/>
              <a:t>He was exiled from Athens.</a:t>
            </a:r>
          </a:p>
          <a:p>
            <a:r>
              <a:rPr lang="en-US" dirty="0" smtClean="0"/>
              <a:t>His theory distinguished mind from matter and attributed mind as an organizing force behind a pre-existing matter.</a:t>
            </a:r>
          </a:p>
          <a:p>
            <a:r>
              <a:rPr lang="en-US" dirty="0" smtClean="0"/>
              <a:t>Criticized for appealing to ‘mind’ only to fill in explanatory gaps in his material account.</a:t>
            </a:r>
          </a:p>
        </p:txBody>
      </p:sp>
      <p:pic>
        <p:nvPicPr>
          <p:cNvPr id="5" name="Content Placeholder 4" descr="&lt;strong&gt;Anaxagoras&lt;/strong&gt;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80036" y="2638425"/>
            <a:ext cx="3388079" cy="3101975"/>
          </a:xfrm>
        </p:spPr>
      </p:pic>
    </p:spTree>
    <p:extLst>
      <p:ext uri="{BB962C8B-B14F-4D97-AF65-F5344CB8AC3E}">
        <p14:creationId xmlns:p14="http://schemas.microsoft.com/office/powerpoint/2010/main" val="37838983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sophists</a:t>
            </a:r>
            <a:endParaRPr lang="zh-CN" altLang="en-US" dirty="0"/>
          </a:p>
        </p:txBody>
      </p:sp>
      <p:sp>
        <p:nvSpPr>
          <p:cNvPr id="3" name="Content Placeholder 2"/>
          <p:cNvSpPr>
            <a:spLocks noGrp="1"/>
          </p:cNvSpPr>
          <p:nvPr>
            <p:ph sz="half" idx="1"/>
          </p:nvPr>
        </p:nvSpPr>
        <p:spPr>
          <a:xfrm>
            <a:off x="1581912" y="2638044"/>
            <a:ext cx="5367528" cy="3101982"/>
          </a:xfrm>
        </p:spPr>
        <p:txBody>
          <a:bodyPr>
            <a:normAutofit/>
          </a:bodyPr>
          <a:lstStyle/>
          <a:p>
            <a:r>
              <a:rPr lang="en-US" altLang="zh-CN" dirty="0" smtClean="0"/>
              <a:t>The sophists were a professional class of traveling teachers that taught practical skills, above all rhetoric, for a price.</a:t>
            </a:r>
          </a:p>
          <a:p>
            <a:r>
              <a:rPr lang="en-US" altLang="zh-CN" dirty="0" smtClean="0"/>
              <a:t>Some of the major sophists appear as figures in Platonic dialogues (e.g., Gorgias or Protagoras</a:t>
            </a:r>
            <a:r>
              <a:rPr lang="en-US" altLang="zh-CN" dirty="0" smtClean="0"/>
              <a:t>).</a:t>
            </a:r>
          </a:p>
          <a:p>
            <a:r>
              <a:rPr lang="en-US" altLang="zh-CN" dirty="0"/>
              <a:t>The Sophists concerns were practical and human-centered, marking a shift away from the concerns of the previous metaphysical-scientifically minded philosophers</a:t>
            </a:r>
            <a:r>
              <a:rPr lang="en-US" altLang="zh-CN" dirty="0" smtClean="0"/>
              <a:t>.</a:t>
            </a:r>
            <a:endParaRPr lang="en-US" altLang="zh-CN" dirty="0"/>
          </a:p>
        </p:txBody>
      </p:sp>
      <p:pic>
        <p:nvPicPr>
          <p:cNvPr id="5" name="Content Placeholder 4" descr="File:THES-&lt;strong&gt;Agora&lt;/strong&gt; odeum overview.jpg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62800" y="2638426"/>
            <a:ext cx="3379258" cy="2534444"/>
          </a:xfrm>
        </p:spPr>
      </p:pic>
    </p:spTree>
    <p:extLst>
      <p:ext uri="{BB962C8B-B14F-4D97-AF65-F5344CB8AC3E}">
        <p14:creationId xmlns:p14="http://schemas.microsoft.com/office/powerpoint/2010/main" val="1023099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sophists</a:t>
            </a:r>
            <a:endParaRPr lang="zh-CN" altLang="en-US" dirty="0"/>
          </a:p>
        </p:txBody>
      </p:sp>
      <p:sp>
        <p:nvSpPr>
          <p:cNvPr id="3" name="Content Placeholder 2"/>
          <p:cNvSpPr>
            <a:spLocks noGrp="1"/>
          </p:cNvSpPr>
          <p:nvPr>
            <p:ph sz="half" idx="1"/>
          </p:nvPr>
        </p:nvSpPr>
        <p:spPr>
          <a:xfrm>
            <a:off x="1581912" y="2638044"/>
            <a:ext cx="5255768" cy="3101982"/>
          </a:xfrm>
        </p:spPr>
        <p:txBody>
          <a:bodyPr>
            <a:normAutofit fontScale="85000" lnSpcReduction="10000"/>
          </a:bodyPr>
          <a:lstStyle/>
          <a:p>
            <a:r>
              <a:rPr lang="en-US" altLang="zh-CN" dirty="0"/>
              <a:t>The Sophists responded to a need for rhetorical training in Athenian democracy. They taught people persuasive skills, so they could achieve wealth, fame, and influence in the public square</a:t>
            </a:r>
            <a:r>
              <a:rPr lang="en-US" altLang="zh-CN" dirty="0" smtClean="0"/>
              <a:t>.</a:t>
            </a:r>
          </a:p>
          <a:p>
            <a:r>
              <a:rPr lang="en-US" altLang="zh-CN" dirty="0" smtClean="0"/>
              <a:t>The Sophists taught the ability to make ‘the weaker arguments appear stronger’, i.e., the ability to influence an audience of whatever claim, regardless of its truth-value.</a:t>
            </a:r>
          </a:p>
          <a:p>
            <a:r>
              <a:rPr lang="en-US" altLang="zh-CN" dirty="0" smtClean="0"/>
              <a:t>The Sophists taught a formal technique that could be applied to any subject matter: </a:t>
            </a:r>
          </a:p>
          <a:p>
            <a:pPr lvl="1"/>
            <a:r>
              <a:rPr lang="en-US" altLang="zh-CN" dirty="0" smtClean="0"/>
              <a:t>“For the spirit of their teaching required that they should have no doctrine of their own, but should show how all doctrines could be defended, the most paradoxical and outrageous no less than those most commonly accepted…” (Robin, p. 142)</a:t>
            </a:r>
            <a:endParaRPr lang="zh-CN" altLang="en-US" dirty="0"/>
          </a:p>
        </p:txBody>
      </p:sp>
      <p:pic>
        <p:nvPicPr>
          <p:cNvPr id="5" name="Content Placeholder 4" descr="Property Rights and Law Among the Ancient Greek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51040" y="3175198"/>
            <a:ext cx="3558223" cy="1690156"/>
          </a:xfrm>
        </p:spPr>
      </p:pic>
    </p:spTree>
    <p:extLst>
      <p:ext uri="{BB962C8B-B14F-4D97-AF65-F5344CB8AC3E}">
        <p14:creationId xmlns:p14="http://schemas.microsoft.com/office/powerpoint/2010/main" val="26335171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protagoras</a:t>
            </a:r>
            <a:endParaRPr lang="zh-CN" altLang="en-US" dirty="0"/>
          </a:p>
        </p:txBody>
      </p:sp>
      <p:pic>
        <p:nvPicPr>
          <p:cNvPr id="5" name="Content Placeholder 4" descr="&lt;strong&gt;Protagoras&lt;/strong&gt; - Wikipedia"/>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30600" y="2638425"/>
            <a:ext cx="2173063" cy="3101975"/>
          </a:xfrm>
        </p:spPr>
      </p:pic>
      <p:sp>
        <p:nvSpPr>
          <p:cNvPr id="4" name="Content Placeholder 3"/>
          <p:cNvSpPr>
            <a:spLocks noGrp="1"/>
          </p:cNvSpPr>
          <p:nvPr>
            <p:ph sz="half" idx="2"/>
          </p:nvPr>
        </p:nvSpPr>
        <p:spPr>
          <a:xfrm>
            <a:off x="5191761" y="2638044"/>
            <a:ext cx="5416802" cy="3101982"/>
          </a:xfrm>
        </p:spPr>
        <p:txBody>
          <a:bodyPr>
            <a:normAutofit fontScale="92500" lnSpcReduction="10000"/>
          </a:bodyPr>
          <a:lstStyle/>
          <a:p>
            <a:r>
              <a:rPr lang="en-US" altLang="zh-CN" dirty="0" smtClean="0"/>
              <a:t>Famous Sophist (490-420 BCE) who was also portrayed in the Platonic dialogue that bears his name.</a:t>
            </a:r>
          </a:p>
          <a:p>
            <a:r>
              <a:rPr lang="en-US" altLang="zh-CN" dirty="0" smtClean="0"/>
              <a:t>Advanced a relativistic view of the world captured in his saying that “man is the measure of all things, of the being of those which are and of the not-being of those which are not” (quoted in Robin, p. 145).</a:t>
            </a:r>
          </a:p>
          <a:p>
            <a:r>
              <a:rPr lang="en-US" altLang="zh-CN" dirty="0" smtClean="0"/>
              <a:t>He offered an early pragmatic account of how some representations could be more useful than others, even if not truer.</a:t>
            </a:r>
          </a:p>
          <a:p>
            <a:r>
              <a:rPr lang="en-US" altLang="zh-CN" dirty="0" smtClean="0"/>
              <a:t>In his account of society, he developed an early version of the social contract.</a:t>
            </a:r>
            <a:endParaRPr lang="zh-CN" altLang="en-US" dirty="0"/>
          </a:p>
        </p:txBody>
      </p:sp>
    </p:spTree>
    <p:extLst>
      <p:ext uri="{BB962C8B-B14F-4D97-AF65-F5344CB8AC3E}">
        <p14:creationId xmlns:p14="http://schemas.microsoft.com/office/powerpoint/2010/main" val="6991163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before Socrates </a:t>
            </a:r>
            <a:br>
              <a:rPr lang="en-US" altLang="zh-CN" dirty="0" smtClean="0"/>
            </a:br>
            <a:r>
              <a:rPr lang="en-US" altLang="zh-CN" dirty="0" smtClean="0"/>
              <a:t>as a way of life?</a:t>
            </a:r>
            <a:endParaRPr lang="zh-CN" altLang="en-US" dirty="0"/>
          </a:p>
        </p:txBody>
      </p:sp>
      <p:sp>
        <p:nvSpPr>
          <p:cNvPr id="3" name="Content Placeholder 2"/>
          <p:cNvSpPr>
            <a:spLocks noGrp="1"/>
          </p:cNvSpPr>
          <p:nvPr>
            <p:ph sz="half" idx="1"/>
          </p:nvPr>
        </p:nvSpPr>
        <p:spPr/>
        <p:txBody>
          <a:bodyPr>
            <a:normAutofit fontScale="92500" lnSpcReduction="10000"/>
          </a:bodyPr>
          <a:lstStyle/>
          <a:p>
            <a:pPr marL="0" indent="0" algn="ctr">
              <a:buNone/>
            </a:pPr>
            <a:r>
              <a:rPr lang="en-US" altLang="zh-CN" sz="2000" u="sng" dirty="0" smtClean="0"/>
              <a:t>Pre-Socratics</a:t>
            </a:r>
          </a:p>
          <a:p>
            <a:r>
              <a:rPr lang="en-US" altLang="zh-CN" dirty="0" smtClean="0"/>
              <a:t>The pre-Socratic philosophers didn’t view philosophy as a way of life but rather a way of investigating the nature of the world.</a:t>
            </a:r>
          </a:p>
          <a:p>
            <a:pPr lvl="1"/>
            <a:r>
              <a:rPr lang="en-US" altLang="zh-CN" i="1" dirty="0" smtClean="0"/>
              <a:t>Aim of philosophy is centered on the natural rather than the human: </a:t>
            </a:r>
            <a:r>
              <a:rPr lang="en-US" altLang="zh-CN" dirty="0" smtClean="0"/>
              <a:t>to understand the constitution of the world, not bring about self-transformation.</a:t>
            </a:r>
          </a:p>
          <a:p>
            <a:pPr lvl="1"/>
            <a:r>
              <a:rPr lang="en-US" altLang="zh-CN" i="1" dirty="0" smtClean="0"/>
              <a:t>Priority of Reason: </a:t>
            </a:r>
            <a:r>
              <a:rPr lang="en-US" altLang="zh-CN" dirty="0" smtClean="0"/>
              <a:t>reason rather than myth is used to explain the world, although not to guide one’s life.</a:t>
            </a:r>
            <a:endParaRPr lang="zh-CN" altLang="en-US" i="1" dirty="0"/>
          </a:p>
        </p:txBody>
      </p:sp>
      <p:sp>
        <p:nvSpPr>
          <p:cNvPr id="4" name="Content Placeholder 3"/>
          <p:cNvSpPr>
            <a:spLocks noGrp="1"/>
          </p:cNvSpPr>
          <p:nvPr>
            <p:ph sz="half" idx="2"/>
          </p:nvPr>
        </p:nvSpPr>
        <p:spPr/>
        <p:txBody>
          <a:bodyPr>
            <a:normAutofit fontScale="92500" lnSpcReduction="10000"/>
          </a:bodyPr>
          <a:lstStyle/>
          <a:p>
            <a:pPr marL="0" indent="0" algn="ctr">
              <a:buNone/>
            </a:pPr>
            <a:r>
              <a:rPr lang="en-US" altLang="zh-CN" sz="2000" u="sng" dirty="0" smtClean="0"/>
              <a:t>Sophists</a:t>
            </a:r>
          </a:p>
          <a:p>
            <a:r>
              <a:rPr lang="en-US" altLang="zh-CN" dirty="0" smtClean="0"/>
              <a:t>The Sophists did not practice philosophy as a way of life. Rather they offered to teach a skill for persuading others.</a:t>
            </a:r>
          </a:p>
          <a:p>
            <a:pPr lvl="1"/>
            <a:r>
              <a:rPr lang="en-US" altLang="zh-CN" i="1" dirty="0" smtClean="0"/>
              <a:t>Not Truth-centered: </a:t>
            </a:r>
            <a:r>
              <a:rPr lang="en-US" altLang="zh-CN" dirty="0" smtClean="0"/>
              <a:t>Rhetoric (rather than philosophy) did not pursue the truth, but rather taught a skill to convince others.</a:t>
            </a:r>
          </a:p>
          <a:p>
            <a:pPr lvl="1"/>
            <a:r>
              <a:rPr lang="en-US" altLang="zh-CN" i="1" dirty="0" smtClean="0"/>
              <a:t>No Self-transformation: </a:t>
            </a:r>
            <a:r>
              <a:rPr lang="en-US" altLang="zh-CN" dirty="0" smtClean="0"/>
              <a:t>The Sophists didn’t pursue transformation but rather the instrumental use o speech to pursue existing goals.</a:t>
            </a:r>
            <a:endParaRPr lang="zh-CN" altLang="en-US" dirty="0"/>
          </a:p>
        </p:txBody>
      </p:sp>
    </p:spTree>
    <p:extLst>
      <p:ext uri="{BB962C8B-B14F-4D97-AF65-F5344CB8AC3E}">
        <p14:creationId xmlns:p14="http://schemas.microsoft.com/office/powerpoint/2010/main" val="3650331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Socrates &amp; </a:t>
            </a:r>
            <a:r>
              <a:rPr lang="en-US" altLang="zh-CN" dirty="0" err="1" smtClean="0"/>
              <a:t>plato</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89052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Socrates?</a:t>
            </a:r>
            <a:endParaRPr lang="en-US" dirty="0"/>
          </a:p>
        </p:txBody>
      </p:sp>
      <p:sp>
        <p:nvSpPr>
          <p:cNvPr id="3" name="Content Placeholder 2"/>
          <p:cNvSpPr>
            <a:spLocks noGrp="1"/>
          </p:cNvSpPr>
          <p:nvPr>
            <p:ph idx="1"/>
          </p:nvPr>
        </p:nvSpPr>
        <p:spPr>
          <a:xfrm>
            <a:off x="2231136" y="2560320"/>
            <a:ext cx="4008881" cy="3510280"/>
          </a:xfrm>
        </p:spPr>
        <p:txBody>
          <a:bodyPr/>
          <a:lstStyle/>
          <a:p>
            <a:r>
              <a:rPr lang="en-US" dirty="0" smtClean="0"/>
              <a:t>Teacher of Plato</a:t>
            </a:r>
          </a:p>
          <a:p>
            <a:r>
              <a:rPr lang="en-US" dirty="0" smtClean="0"/>
              <a:t>Most </a:t>
            </a:r>
            <a:r>
              <a:rPr lang="en-US" dirty="0" smtClean="0"/>
              <a:t>schools after Socrates (Platonism, Stoicism, Epicureanism, Cynicism, Skepticism</a:t>
            </a:r>
            <a:r>
              <a:rPr lang="en-US" dirty="0"/>
              <a:t>)</a:t>
            </a:r>
            <a:r>
              <a:rPr lang="en-US" dirty="0" smtClean="0"/>
              <a:t> claim him as their </a:t>
            </a:r>
            <a:r>
              <a:rPr lang="en-US" dirty="0" smtClean="0"/>
              <a:t>founder.</a:t>
            </a:r>
            <a:endParaRPr lang="en-US" dirty="0"/>
          </a:p>
          <a:p>
            <a:r>
              <a:rPr lang="en-US" dirty="0" smtClean="0"/>
              <a:t>Socrates himself didn’t write anything. We know about him through authors like Plato and Xenophon.</a:t>
            </a:r>
          </a:p>
          <a:p>
            <a:r>
              <a:rPr lang="en-US" dirty="0" smtClean="0"/>
              <a:t>Aristophanes mocks Socrates by portraying him badly in </a:t>
            </a:r>
            <a:r>
              <a:rPr lang="en-US" i="1" dirty="0" smtClean="0"/>
              <a:t>The Clouds.</a:t>
            </a:r>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8232"/>
          <a:stretch/>
        </p:blipFill>
        <p:spPr>
          <a:xfrm>
            <a:off x="6855083" y="2443252"/>
            <a:ext cx="3105781" cy="3744416"/>
          </a:xfrm>
          <a:prstGeom prst="rect">
            <a:avLst/>
          </a:prstGeom>
        </p:spPr>
      </p:pic>
    </p:spTree>
    <p:extLst>
      <p:ext uri="{BB962C8B-B14F-4D97-AF65-F5344CB8AC3E}">
        <p14:creationId xmlns:p14="http://schemas.microsoft.com/office/powerpoint/2010/main" val="116471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Plato’s dialogues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12493221"/>
              </p:ext>
            </p:extLst>
          </p:nvPr>
        </p:nvGraphicFramePr>
        <p:xfrm>
          <a:off x="1220789" y="2496064"/>
          <a:ext cx="9750425" cy="3574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451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in the symposium</a:t>
            </a:r>
            <a:endParaRPr lang="zh-CN" altLang="en-US" dirty="0"/>
          </a:p>
        </p:txBody>
      </p:sp>
      <p:sp>
        <p:nvSpPr>
          <p:cNvPr id="3" name="Text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6858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Three ways of conceiving of philosophy</a:t>
            </a:r>
            <a:endParaRPr lang="zh-CN" altLang="en-US" i="1" dirty="0"/>
          </a:p>
        </p:txBody>
      </p:sp>
      <p:graphicFrame>
        <p:nvGraphicFramePr>
          <p:cNvPr id="6" name="Diagram 5"/>
          <p:cNvGraphicFramePr/>
          <p:nvPr>
            <p:extLst>
              <p:ext uri="{D42A27DB-BD31-4B8C-83A1-F6EECF244321}">
                <p14:modId xmlns:p14="http://schemas.microsoft.com/office/powerpoint/2010/main" val="211522544"/>
              </p:ext>
            </p:extLst>
          </p:nvPr>
        </p:nvGraphicFramePr>
        <p:xfrm>
          <a:off x="2118498" y="2755557"/>
          <a:ext cx="8128000" cy="3459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29002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symposium </a:t>
            </a:r>
            <a:br>
              <a:rPr lang="en-US" altLang="zh-CN" dirty="0" smtClean="0"/>
            </a:br>
            <a:r>
              <a:rPr lang="en-US" altLang="zh-CN" sz="2000" dirty="0" smtClean="0"/>
              <a:t>(a brief recap from GFH)</a:t>
            </a:r>
            <a:endParaRPr lang="zh-CN" altLang="en-US" i="1" dirty="0"/>
          </a:p>
        </p:txBody>
      </p:sp>
      <p:sp>
        <p:nvSpPr>
          <p:cNvPr id="3" name="Content Placeholder 2"/>
          <p:cNvSpPr>
            <a:spLocks noGrp="1"/>
          </p:cNvSpPr>
          <p:nvPr>
            <p:ph sz="half" idx="1"/>
          </p:nvPr>
        </p:nvSpPr>
        <p:spPr>
          <a:xfrm>
            <a:off x="1581912" y="2519680"/>
            <a:ext cx="4879848" cy="3220346"/>
          </a:xfrm>
        </p:spPr>
        <p:txBody>
          <a:bodyPr/>
          <a:lstStyle/>
          <a:p>
            <a:r>
              <a:rPr lang="en-US" altLang="zh-CN" sz="2000" dirty="0" smtClean="0"/>
              <a:t>In Plato's </a:t>
            </a:r>
            <a:r>
              <a:rPr lang="en-US" altLang="zh-CN" sz="2000" i="1" dirty="0" smtClean="0"/>
              <a:t>Symposium, </a:t>
            </a:r>
            <a:r>
              <a:rPr lang="en-US" altLang="zh-CN" sz="2000" dirty="0" smtClean="0"/>
              <a:t>various notable figures gather to celebrate </a:t>
            </a:r>
            <a:r>
              <a:rPr lang="en-US" altLang="zh-CN" sz="2000" dirty="0" err="1" smtClean="0"/>
              <a:t>Agathon’s</a:t>
            </a:r>
            <a:r>
              <a:rPr lang="en-US" altLang="zh-CN" sz="2000" dirty="0" smtClean="0"/>
              <a:t> recent victory. </a:t>
            </a:r>
          </a:p>
          <a:p>
            <a:r>
              <a:rPr lang="en-US" altLang="zh-CN" sz="2000" dirty="0" smtClean="0"/>
              <a:t>The members of the drinking party give speeches in praise of </a:t>
            </a:r>
            <a:r>
              <a:rPr lang="en-US" altLang="zh-CN" sz="2000" dirty="0" err="1" smtClean="0"/>
              <a:t>eros</a:t>
            </a:r>
            <a:r>
              <a:rPr lang="en-US" altLang="zh-CN" sz="2000" dirty="0" smtClean="0"/>
              <a:t> culminating in Socrates’s own speech about the nature of </a:t>
            </a:r>
            <a:r>
              <a:rPr lang="en-US" altLang="zh-CN" sz="2000" i="1" dirty="0" err="1" smtClean="0"/>
              <a:t>eros</a:t>
            </a:r>
            <a:r>
              <a:rPr lang="en-US" altLang="zh-CN" sz="2000" dirty="0" smtClean="0"/>
              <a:t> and philosophy.</a:t>
            </a:r>
          </a:p>
          <a:p>
            <a:r>
              <a:rPr lang="en-US" altLang="zh-CN" sz="2000" dirty="0" smtClean="0"/>
              <a:t>A drunken Alcibiades joins the party late and delivers a speech in praise of Socrates.</a:t>
            </a:r>
            <a:endParaRPr lang="zh-CN" altLang="en-US" dirty="0"/>
          </a:p>
        </p:txBody>
      </p:sp>
      <p:pic>
        <p:nvPicPr>
          <p:cNvPr id="5" name="Content Placeholder 4" descr="&lt;strong&gt;Symposium&lt;/strong&gt; (Plato)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2314" y="3077606"/>
            <a:ext cx="4331718" cy="2104493"/>
          </a:xfrm>
        </p:spPr>
      </p:pic>
    </p:spTree>
    <p:extLst>
      <p:ext uri="{BB962C8B-B14F-4D97-AF65-F5344CB8AC3E}">
        <p14:creationId xmlns:p14="http://schemas.microsoft.com/office/powerpoint/2010/main" val="900395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Socratic </a:t>
            </a:r>
            <a:r>
              <a:rPr lang="en-US" i="1" dirty="0" smtClean="0"/>
              <a:t>elenchus 1 </a:t>
            </a:r>
            <a:br>
              <a:rPr lang="en-US" i="1" dirty="0" smtClean="0"/>
            </a:br>
            <a:r>
              <a:rPr lang="en-US" sz="2400" i="1" dirty="0" smtClean="0"/>
              <a:t>(Refutation of </a:t>
            </a:r>
            <a:r>
              <a:rPr lang="en-US" sz="2400" i="1" dirty="0" err="1" smtClean="0"/>
              <a:t>agathon</a:t>
            </a:r>
            <a:r>
              <a:rPr lang="en-US" sz="2400" i="1" dirty="0" smtClean="0"/>
              <a:t>)</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t>A: Eros is the most beautiful of the gods.</a:t>
            </a:r>
          </a:p>
          <a:p>
            <a:pPr marL="0" indent="0">
              <a:buNone/>
            </a:pPr>
            <a:r>
              <a:rPr lang="en-US" dirty="0" smtClean="0"/>
              <a:t>S: Do we love something or nothing when we love?</a:t>
            </a:r>
          </a:p>
          <a:p>
            <a:pPr marL="0" indent="0">
              <a:buNone/>
            </a:pPr>
            <a:r>
              <a:rPr lang="en-US" dirty="0" smtClean="0"/>
              <a:t>A: We love something.</a:t>
            </a:r>
          </a:p>
          <a:p>
            <a:pPr marL="0" indent="0">
              <a:buNone/>
            </a:pPr>
            <a:r>
              <a:rPr lang="en-US" dirty="0" smtClean="0"/>
              <a:t>S: When we love something, do we desire it?</a:t>
            </a:r>
          </a:p>
          <a:p>
            <a:pPr marL="0" indent="0">
              <a:buNone/>
            </a:pPr>
            <a:r>
              <a:rPr lang="en-US" dirty="0"/>
              <a:t>A</a:t>
            </a:r>
            <a:r>
              <a:rPr lang="en-US" dirty="0" smtClean="0"/>
              <a:t>: Yes, Socrates, we desire what we love.</a:t>
            </a:r>
          </a:p>
          <a:p>
            <a:pPr marL="0" indent="0">
              <a:buNone/>
            </a:pPr>
            <a:r>
              <a:rPr lang="en-US" dirty="0" smtClean="0"/>
              <a:t>S: When we desire something do we have it or lack it?</a:t>
            </a:r>
          </a:p>
          <a:p>
            <a:pPr marL="0" indent="0">
              <a:buNone/>
            </a:pPr>
            <a:r>
              <a:rPr lang="en-US" altLang="zh-CN" dirty="0"/>
              <a:t>A: We lack it.</a:t>
            </a:r>
          </a:p>
          <a:p>
            <a:pPr marL="0" indent="0">
              <a:buNone/>
            </a:pPr>
            <a:endParaRPr lang="en-US" dirty="0"/>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smtClean="0"/>
              <a:t>S</a:t>
            </a:r>
            <a:r>
              <a:rPr lang="en-US" dirty="0" smtClean="0"/>
              <a:t>: So when we love something, we desire what we don’t have.</a:t>
            </a:r>
            <a:endParaRPr lang="en-US" dirty="0"/>
          </a:p>
          <a:p>
            <a:pPr marL="0" indent="0">
              <a:buNone/>
            </a:pPr>
            <a:r>
              <a:rPr lang="en-US" dirty="0"/>
              <a:t>A</a:t>
            </a:r>
            <a:r>
              <a:rPr lang="en-US" dirty="0" smtClean="0"/>
              <a:t>: Yes, that’s right</a:t>
            </a:r>
            <a:r>
              <a:rPr lang="en-US" dirty="0" smtClean="0"/>
              <a:t>.</a:t>
            </a:r>
          </a:p>
          <a:p>
            <a:pPr marL="0" indent="0">
              <a:buNone/>
            </a:pPr>
            <a:r>
              <a:rPr lang="en-US" dirty="0" smtClean="0"/>
              <a:t>S: what does </a:t>
            </a:r>
            <a:r>
              <a:rPr lang="en-US" dirty="0" err="1" smtClean="0"/>
              <a:t>eros</a:t>
            </a:r>
            <a:r>
              <a:rPr lang="en-US" dirty="0" smtClean="0"/>
              <a:t> desire?</a:t>
            </a:r>
          </a:p>
          <a:p>
            <a:pPr marL="0" indent="0">
              <a:buNone/>
            </a:pPr>
            <a:r>
              <a:rPr lang="en-US" dirty="0" smtClean="0"/>
              <a:t>A: the beautiful, obviously.</a:t>
            </a:r>
            <a:endParaRPr lang="en-US" dirty="0" smtClean="0"/>
          </a:p>
          <a:p>
            <a:pPr marL="0" indent="0">
              <a:buNone/>
            </a:pPr>
            <a:r>
              <a:rPr lang="en-US" dirty="0" smtClean="0"/>
              <a:t>S: So if </a:t>
            </a:r>
            <a:r>
              <a:rPr lang="en-US" dirty="0" err="1" smtClean="0"/>
              <a:t>eros</a:t>
            </a:r>
            <a:r>
              <a:rPr lang="en-US" dirty="0" smtClean="0"/>
              <a:t> desires what it lacks and </a:t>
            </a:r>
            <a:r>
              <a:rPr lang="en-US" dirty="0" err="1" smtClean="0"/>
              <a:t>eros</a:t>
            </a:r>
            <a:r>
              <a:rPr lang="en-US" dirty="0" smtClean="0"/>
              <a:t> desires the beautiful, then it must not be beautiful.</a:t>
            </a:r>
          </a:p>
          <a:p>
            <a:pPr marL="0" indent="0">
              <a:buNone/>
            </a:pPr>
            <a:r>
              <a:rPr lang="en-US" dirty="0" smtClean="0"/>
              <a:t>A: Yes…I didn’t know what I was talking about. </a:t>
            </a:r>
            <a:endParaRPr lang="en-US" dirty="0"/>
          </a:p>
        </p:txBody>
      </p:sp>
    </p:spTree>
    <p:extLst>
      <p:ext uri="{BB962C8B-B14F-4D97-AF65-F5344CB8AC3E}">
        <p14:creationId xmlns:p14="http://schemas.microsoft.com/office/powerpoint/2010/main" val="101435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Eros &amp; philosophy in </a:t>
            </a:r>
            <a:br>
              <a:rPr lang="en-US" altLang="zh-CN" dirty="0" smtClean="0"/>
            </a:br>
            <a:r>
              <a:rPr lang="en-US" altLang="zh-CN" i="1" dirty="0" smtClean="0"/>
              <a:t>the symposium</a:t>
            </a:r>
            <a:endParaRPr lang="zh-CN" altLang="en-US" i="1" dirty="0"/>
          </a:p>
        </p:txBody>
      </p:sp>
      <p:pic>
        <p:nvPicPr>
          <p:cNvPr id="5" name="Content Placeholder 4" descr="Sokrates – Wikipedia tiếng Việt"/>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44120" y="4527316"/>
            <a:ext cx="1303760" cy="1355436"/>
          </a:xfrm>
        </p:spPr>
      </p:pic>
      <p:pic>
        <p:nvPicPr>
          <p:cNvPr id="11" name="Picture 10" descr="Concert &lt;strong&gt;Crowds&lt;/strong&gt; Raising Hands Silhouette - Free Vec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6" y="4415325"/>
            <a:ext cx="2316990" cy="1467427"/>
          </a:xfrm>
          <a:prstGeom prst="rect">
            <a:avLst/>
          </a:prstGeom>
        </p:spPr>
      </p:pic>
      <p:pic>
        <p:nvPicPr>
          <p:cNvPr id="13" name="Picture 12" descr="&lt;strong&gt;Greek Gods&lt;/strong&gt; - Ancient &lt;strong&gt;Greek Gods&lt;/strong&gt; and Goddesses"/>
          <p:cNvPicPr>
            <a:picLocks noChangeAspect="1"/>
          </p:cNvPicPr>
          <p:nvPr/>
        </p:nvPicPr>
        <p:blipFill rotWithShape="1">
          <a:blip r:embed="rId4">
            <a:extLst>
              <a:ext uri="{28A0092B-C50C-407E-A947-70E740481C1C}">
                <a14:useLocalDpi xmlns:a14="http://schemas.microsoft.com/office/drawing/2010/main" val="0"/>
              </a:ext>
            </a:extLst>
          </a:blip>
          <a:srcRect l="10017" r="18645"/>
          <a:stretch/>
        </p:blipFill>
        <p:spPr>
          <a:xfrm>
            <a:off x="7612518" y="4357690"/>
            <a:ext cx="2348346" cy="1694688"/>
          </a:xfrm>
          <a:prstGeom prst="rect">
            <a:avLst/>
          </a:prstGeom>
        </p:spPr>
      </p:pic>
      <p:sp>
        <p:nvSpPr>
          <p:cNvPr id="14" name="Rectangle 13"/>
          <p:cNvSpPr/>
          <p:nvPr/>
        </p:nvSpPr>
        <p:spPr>
          <a:xfrm>
            <a:off x="7397526" y="3762730"/>
            <a:ext cx="2778325" cy="584775"/>
          </a:xfrm>
          <a:prstGeom prst="rect">
            <a:avLst/>
          </a:prstGeom>
          <a:noFill/>
        </p:spPr>
        <p:txBody>
          <a:bodyPr wrap="none" lIns="91440" tIns="45720" rIns="91440" bIns="45720">
            <a:spAutoFit/>
          </a:bodyPr>
          <a:lstStyle/>
          <a:p>
            <a:pPr algn="ctr"/>
            <a:r>
              <a:rPr lang="en-US" altLang="zh-CN" sz="3200" b="1" cap="none" spc="0" dirty="0" smtClean="0">
                <a:ln w="22225">
                  <a:solidFill>
                    <a:schemeClr val="accent2"/>
                  </a:solidFill>
                  <a:prstDash val="solid"/>
                </a:ln>
                <a:solidFill>
                  <a:schemeClr val="accent2">
                    <a:lumMod val="40000"/>
                    <a:lumOff val="60000"/>
                  </a:schemeClr>
                </a:solidFill>
                <a:effectLst/>
              </a:rPr>
              <a:t>The Beautiful</a:t>
            </a:r>
            <a:endParaRPr lang="en-US" altLang="zh-CN" sz="3200" b="1" cap="none" spc="0" dirty="0">
              <a:ln w="22225">
                <a:solidFill>
                  <a:schemeClr val="accent2"/>
                </a:solidFill>
                <a:prstDash val="solid"/>
              </a:ln>
              <a:solidFill>
                <a:schemeClr val="accent2">
                  <a:lumMod val="40000"/>
                  <a:lumOff val="60000"/>
                </a:schemeClr>
              </a:solidFill>
              <a:effectLst/>
            </a:endParaRPr>
          </a:p>
        </p:txBody>
      </p:sp>
      <p:sp>
        <p:nvSpPr>
          <p:cNvPr id="15" name="Rectangle 14"/>
          <p:cNvSpPr/>
          <p:nvPr/>
        </p:nvSpPr>
        <p:spPr>
          <a:xfrm>
            <a:off x="2421672" y="3762730"/>
            <a:ext cx="1935916" cy="584775"/>
          </a:xfrm>
          <a:prstGeom prst="rect">
            <a:avLst/>
          </a:prstGeom>
          <a:noFill/>
        </p:spPr>
        <p:txBody>
          <a:bodyPr wrap="none" lIns="91440" tIns="45720" rIns="91440" bIns="45720">
            <a:spAutoFit/>
          </a:bodyPr>
          <a:lstStyle/>
          <a:p>
            <a:pPr algn="ctr"/>
            <a:r>
              <a:rPr lang="en-US" altLang="zh-CN" sz="3200" b="1" cap="none" spc="0" dirty="0" smtClean="0">
                <a:ln w="22225">
                  <a:solidFill>
                    <a:schemeClr val="accent2"/>
                  </a:solidFill>
                  <a:prstDash val="solid"/>
                </a:ln>
                <a:solidFill>
                  <a:schemeClr val="accent2">
                    <a:lumMod val="40000"/>
                    <a:lumOff val="60000"/>
                  </a:schemeClr>
                </a:solidFill>
                <a:effectLst/>
              </a:rPr>
              <a:t>The Ugly</a:t>
            </a:r>
            <a:endParaRPr lang="en-US" altLang="zh-CN" sz="3200" b="1" cap="none" spc="0" dirty="0">
              <a:ln w="22225">
                <a:solidFill>
                  <a:schemeClr val="accent2"/>
                </a:solidFill>
                <a:prstDash val="solid"/>
              </a:ln>
              <a:solidFill>
                <a:schemeClr val="accent2">
                  <a:lumMod val="40000"/>
                  <a:lumOff val="60000"/>
                </a:schemeClr>
              </a:solidFill>
              <a:effectLst/>
            </a:endParaRPr>
          </a:p>
        </p:txBody>
      </p:sp>
      <p:pic>
        <p:nvPicPr>
          <p:cNvPr id="16" name="Picture 15" descr="File:Flying &lt;strong&gt;Eros&lt;/strong&gt; MAN Firenze 91456 detail.jpg - Wikimedia Common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556" y="2477460"/>
            <a:ext cx="1713693" cy="1285270"/>
          </a:xfrm>
          <a:prstGeom prst="rect">
            <a:avLst/>
          </a:prstGeom>
        </p:spPr>
      </p:pic>
      <p:sp>
        <p:nvSpPr>
          <p:cNvPr id="17" name="Rectangle 16"/>
          <p:cNvSpPr/>
          <p:nvPr/>
        </p:nvSpPr>
        <p:spPr>
          <a:xfrm>
            <a:off x="8002660" y="6062563"/>
            <a:ext cx="1568058" cy="523220"/>
          </a:xfrm>
          <a:prstGeom prst="rect">
            <a:avLst/>
          </a:prstGeom>
          <a:noFill/>
        </p:spPr>
        <p:txBody>
          <a:bodyPr wrap="none" lIns="91440" tIns="45720" rIns="91440" bIns="45720">
            <a:spAutoFit/>
          </a:bodyPr>
          <a:lstStyle/>
          <a:p>
            <a:pPr algn="ctr"/>
            <a:r>
              <a:rPr lang="en-US" altLang="zh-CN" sz="2800" b="0" cap="none" spc="0" dirty="0" smtClean="0">
                <a:ln w="0"/>
                <a:solidFill>
                  <a:schemeClr val="tx1"/>
                </a:solidFill>
                <a:effectLst>
                  <a:outerShdw blurRad="38100" dist="19050" dir="2700000" algn="tl" rotWithShape="0">
                    <a:schemeClr val="dk1">
                      <a:alpha val="40000"/>
                    </a:schemeClr>
                  </a:outerShdw>
                </a:effectLst>
              </a:rPr>
              <a:t>The Wise</a:t>
            </a:r>
            <a:endParaRPr lang="en-US" altLang="zh-CN" sz="2800" b="0" cap="none" spc="0" dirty="0">
              <a:ln w="0"/>
              <a:solidFill>
                <a:schemeClr val="tx1"/>
              </a:solidFill>
              <a:effectLst>
                <a:outerShdw blurRad="38100" dist="19050" dir="2700000" algn="tl" rotWithShape="0">
                  <a:schemeClr val="dk1">
                    <a:alpha val="40000"/>
                  </a:schemeClr>
                </a:outerShdw>
              </a:effectLst>
            </a:endParaRPr>
          </a:p>
        </p:txBody>
      </p:sp>
      <p:sp>
        <p:nvSpPr>
          <p:cNvPr id="18" name="Rectangle 17"/>
          <p:cNvSpPr/>
          <p:nvPr/>
        </p:nvSpPr>
        <p:spPr>
          <a:xfrm>
            <a:off x="2354732" y="5884249"/>
            <a:ext cx="2069797" cy="523220"/>
          </a:xfrm>
          <a:prstGeom prst="rect">
            <a:avLst/>
          </a:prstGeom>
          <a:noFill/>
        </p:spPr>
        <p:txBody>
          <a:bodyPr wrap="none" lIns="91440" tIns="45720" rIns="91440" bIns="45720">
            <a:spAutoFit/>
          </a:bodyPr>
          <a:lstStyle/>
          <a:p>
            <a:pPr algn="ctr"/>
            <a:r>
              <a:rPr lang="en-US" altLang="zh-CN" sz="2800" b="0" cap="none" spc="0" dirty="0" smtClean="0">
                <a:ln w="0"/>
                <a:solidFill>
                  <a:schemeClr val="tx1"/>
                </a:solidFill>
                <a:effectLst>
                  <a:outerShdw blurRad="38100" dist="19050" dir="2700000" algn="tl" rotWithShape="0">
                    <a:schemeClr val="dk1">
                      <a:alpha val="40000"/>
                    </a:schemeClr>
                  </a:outerShdw>
                </a:effectLst>
              </a:rPr>
              <a:t>The Ignorant</a:t>
            </a:r>
            <a:endParaRPr lang="en-US" altLang="zh-CN" sz="2800" b="0" cap="none" spc="0" dirty="0">
              <a:ln w="0"/>
              <a:solidFill>
                <a:schemeClr val="tx1"/>
              </a:solidFill>
              <a:effectLst>
                <a:outerShdw blurRad="38100" dist="19050" dir="2700000" algn="tl" rotWithShape="0">
                  <a:schemeClr val="dk1">
                    <a:alpha val="40000"/>
                  </a:schemeClr>
                </a:outerShdw>
              </a:effectLst>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5755" y="2488008"/>
            <a:ext cx="1047750" cy="1319212"/>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2660" y="2506502"/>
            <a:ext cx="1875487" cy="1246043"/>
          </a:xfrm>
          <a:prstGeom prst="rect">
            <a:avLst/>
          </a:prstGeom>
        </p:spPr>
      </p:pic>
    </p:spTree>
    <p:extLst>
      <p:ext uri="{BB962C8B-B14F-4D97-AF65-F5344CB8AC3E}">
        <p14:creationId xmlns:p14="http://schemas.microsoft.com/office/powerpoint/2010/main" val="116718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dirty="0" smtClean="0"/>
              <a:t>the apology</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9586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Accusations Against </a:t>
            </a:r>
            <a:r>
              <a:rPr lang="en-US" altLang="zh-CN" dirty="0" err="1" smtClean="0"/>
              <a:t>socrates</a:t>
            </a:r>
            <a:endParaRPr lang="zh-CN" altLang="en-US" dirty="0"/>
          </a:p>
        </p:txBody>
      </p:sp>
      <p:sp>
        <p:nvSpPr>
          <p:cNvPr id="3" name="Content Placeholder 2"/>
          <p:cNvSpPr>
            <a:spLocks noGrp="1"/>
          </p:cNvSpPr>
          <p:nvPr>
            <p:ph sz="half" idx="1"/>
          </p:nvPr>
        </p:nvSpPr>
        <p:spPr>
          <a:xfrm>
            <a:off x="1581912" y="2638044"/>
            <a:ext cx="5213743" cy="3101982"/>
          </a:xfrm>
        </p:spPr>
        <p:txBody>
          <a:bodyPr/>
          <a:lstStyle/>
          <a:p>
            <a:r>
              <a:rPr lang="en-US" altLang="zh-CN" dirty="0" smtClean="0"/>
              <a:t>The Apology opens with Socrates standing trial.</a:t>
            </a:r>
          </a:p>
          <a:p>
            <a:r>
              <a:rPr lang="en-US" altLang="zh-CN" dirty="0" smtClean="0"/>
              <a:t>The official charges brought against Socrates: impiety &amp; corrupting the youth.</a:t>
            </a:r>
          </a:p>
          <a:p>
            <a:pPr lvl="1"/>
            <a:r>
              <a:rPr lang="en-US" altLang="zh-CN" dirty="0" smtClean="0"/>
              <a:t>“Socrates is committing an injustice, in that he inquires into things below the earth and in the sky, and makes the weaker argument defeat the stronger, and teaches others to follow his example.” (</a:t>
            </a:r>
            <a:r>
              <a:rPr lang="en-US" altLang="zh-CN" i="1" dirty="0" smtClean="0"/>
              <a:t>Apology</a:t>
            </a:r>
            <a:r>
              <a:rPr lang="en-US" altLang="zh-CN" dirty="0" smtClean="0"/>
              <a:t> 19b-c)</a:t>
            </a:r>
          </a:p>
        </p:txBody>
      </p:sp>
      <p:pic>
        <p:nvPicPr>
          <p:cNvPr id="5" name="Content Placeholder 4" descr="Gadfly on &lt;strong&gt;Trial&lt;/strong&gt;: &lt;strong&gt;Socrates&lt;/strong&gt; as Citizen and Social Critic"/>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98258" y="2638425"/>
            <a:ext cx="2751634" cy="3101975"/>
          </a:xfrm>
        </p:spPr>
      </p:pic>
    </p:spTree>
    <p:extLst>
      <p:ext uri="{BB962C8B-B14F-4D97-AF65-F5344CB8AC3E}">
        <p14:creationId xmlns:p14="http://schemas.microsoft.com/office/powerpoint/2010/main" val="8486169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Socrates’s rebuttal</a:t>
            </a:r>
            <a:endParaRPr lang="zh-CN" altLang="en-US" dirty="0"/>
          </a:p>
        </p:txBody>
      </p:sp>
      <p:sp>
        <p:nvSpPr>
          <p:cNvPr id="3" name="Content Placeholder 2"/>
          <p:cNvSpPr>
            <a:spLocks noGrp="1"/>
          </p:cNvSpPr>
          <p:nvPr>
            <p:ph sz="half" idx="1"/>
          </p:nvPr>
        </p:nvSpPr>
        <p:spPr>
          <a:xfrm>
            <a:off x="1581912" y="2638044"/>
            <a:ext cx="5026706" cy="3101982"/>
          </a:xfrm>
        </p:spPr>
        <p:txBody>
          <a:bodyPr/>
          <a:lstStyle/>
          <a:p>
            <a:r>
              <a:rPr lang="en-US" altLang="zh-CN" dirty="0" smtClean="0"/>
              <a:t>Socrates denies the charges brought against him.</a:t>
            </a:r>
          </a:p>
          <a:p>
            <a:r>
              <a:rPr lang="en-US" altLang="zh-CN" dirty="0" smtClean="0"/>
              <a:t>Speaking of researches into nature, he says “I take no interest in these things.” (</a:t>
            </a:r>
            <a:r>
              <a:rPr lang="en-US" altLang="zh-CN" i="1" dirty="0" smtClean="0"/>
              <a:t>Apology</a:t>
            </a:r>
            <a:r>
              <a:rPr lang="en-US" altLang="zh-CN" dirty="0" smtClean="0"/>
              <a:t> 19d).</a:t>
            </a:r>
          </a:p>
          <a:p>
            <a:r>
              <a:rPr lang="en-US" altLang="zh-CN" dirty="0" smtClean="0"/>
              <a:t>Unlike the Sophists, Socrates says he doesn’t take students for a fee but rather the young wealthy follow him around because they enjoy watching him question people.</a:t>
            </a:r>
            <a:endParaRPr lang="zh-CN" alt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61835" y="2665412"/>
            <a:ext cx="2824480" cy="3048000"/>
          </a:xfrm>
        </p:spPr>
      </p:pic>
    </p:spTree>
    <p:extLst>
      <p:ext uri="{BB962C8B-B14F-4D97-AF65-F5344CB8AC3E}">
        <p14:creationId xmlns:p14="http://schemas.microsoft.com/office/powerpoint/2010/main" val="37974974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Origin of attacks </a:t>
            </a:r>
            <a:br>
              <a:rPr lang="en-US" altLang="zh-CN" dirty="0" smtClean="0"/>
            </a:br>
            <a:r>
              <a:rPr lang="en-US" altLang="zh-CN" dirty="0" smtClean="0"/>
              <a:t>on Socrates</a:t>
            </a:r>
            <a:endParaRPr lang="zh-CN" altLang="en-US" dirty="0"/>
          </a:p>
        </p:txBody>
      </p:sp>
      <p:sp>
        <p:nvSpPr>
          <p:cNvPr id="3" name="Content Placeholder 2"/>
          <p:cNvSpPr>
            <a:spLocks noGrp="1"/>
          </p:cNvSpPr>
          <p:nvPr>
            <p:ph sz="half" idx="1"/>
          </p:nvPr>
        </p:nvSpPr>
        <p:spPr/>
        <p:txBody>
          <a:bodyPr>
            <a:normAutofit lnSpcReduction="10000"/>
          </a:bodyPr>
          <a:lstStyle/>
          <a:p>
            <a:r>
              <a:rPr lang="en-US" altLang="zh-CN" dirty="0" smtClean="0"/>
              <a:t>Socrate</a:t>
            </a:r>
            <a:r>
              <a:rPr lang="en-US" altLang="zh-CN" dirty="0" smtClean="0"/>
              <a:t>s explains a mysterious puzzle: that the Oracle at Delphi said he was the wisest man.</a:t>
            </a:r>
          </a:p>
          <a:p>
            <a:r>
              <a:rPr lang="en-US" altLang="zh-CN" dirty="0" smtClean="0"/>
              <a:t>Socrates describes a divine quest to solve this riddle—one that led him to examine the wisest people in Athens (politicians, poets, and craftsmen).</a:t>
            </a:r>
          </a:p>
          <a:p>
            <a:r>
              <a:rPr lang="en-US" altLang="zh-CN" dirty="0" smtClean="0"/>
              <a:t>He discovered that those who claimed to be wise, were not wise. He was the wisest because he didn’t’ claim to be wise.</a:t>
            </a:r>
            <a:endParaRPr lang="zh-CN" altLang="en-US" dirty="0"/>
          </a:p>
        </p:txBody>
      </p:sp>
      <p:pic>
        <p:nvPicPr>
          <p:cNvPr id="5" name="Content Placeholder 4" descr="File:The &lt;strong&gt;Oracle&lt;/strong&gt; of &lt;strong&gt;Delphi&lt;/strong&gt; Entranced.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8888" y="2765954"/>
            <a:ext cx="4270375" cy="2846916"/>
          </a:xfrm>
        </p:spPr>
      </p:pic>
    </p:spTree>
    <p:extLst>
      <p:ext uri="{BB962C8B-B14F-4D97-AF65-F5344CB8AC3E}">
        <p14:creationId xmlns:p14="http://schemas.microsoft.com/office/powerpoint/2010/main" val="494991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Socratic </a:t>
            </a:r>
            <a:r>
              <a:rPr lang="en-US" i="1" dirty="0" smtClean="0"/>
              <a:t>elenchus II </a:t>
            </a:r>
            <a:br>
              <a:rPr lang="en-US" i="1" dirty="0" smtClean="0"/>
            </a:br>
            <a:r>
              <a:rPr lang="en-US" sz="2400" i="1" dirty="0" smtClean="0"/>
              <a:t>(Refutation of </a:t>
            </a:r>
            <a:r>
              <a:rPr lang="en-US" sz="2400" i="1" dirty="0" err="1" smtClean="0"/>
              <a:t>Meletus</a:t>
            </a:r>
            <a:r>
              <a:rPr lang="en-US" sz="2400" i="1" dirty="0" smtClean="0"/>
              <a:t>—Apology 24c-25c)</a:t>
            </a:r>
            <a:endParaRPr lang="en-US" dirty="0"/>
          </a:p>
        </p:txBody>
      </p:sp>
      <p:sp>
        <p:nvSpPr>
          <p:cNvPr id="3" name="Content Placeholder 2"/>
          <p:cNvSpPr>
            <a:spLocks noGrp="1"/>
          </p:cNvSpPr>
          <p:nvPr>
            <p:ph sz="half" idx="1"/>
          </p:nvPr>
        </p:nvSpPr>
        <p:spPr>
          <a:xfrm>
            <a:off x="1581912" y="2638043"/>
            <a:ext cx="4271771" cy="3866665"/>
          </a:xfrm>
        </p:spPr>
        <p:txBody>
          <a:bodyPr>
            <a:normAutofit fontScale="92500" lnSpcReduction="20000"/>
          </a:bodyPr>
          <a:lstStyle/>
          <a:p>
            <a:pPr marL="0" indent="0">
              <a:buNone/>
            </a:pPr>
            <a:r>
              <a:rPr lang="en-US" dirty="0"/>
              <a:t>M</a:t>
            </a:r>
            <a:r>
              <a:rPr lang="en-US" dirty="0" smtClean="0"/>
              <a:t>: Socrates is guilty of corrupting the youth.</a:t>
            </a:r>
            <a:endParaRPr lang="en-US" dirty="0" smtClean="0"/>
          </a:p>
          <a:p>
            <a:pPr marL="0" indent="0">
              <a:buNone/>
            </a:pPr>
            <a:r>
              <a:rPr lang="en-US" dirty="0" smtClean="0"/>
              <a:t>S: </a:t>
            </a:r>
            <a:r>
              <a:rPr lang="en-US" dirty="0" smtClean="0"/>
              <a:t>Who influences the young for the good?</a:t>
            </a:r>
            <a:endParaRPr lang="en-US" dirty="0" smtClean="0"/>
          </a:p>
          <a:p>
            <a:pPr marL="0" indent="0">
              <a:buNone/>
            </a:pPr>
            <a:r>
              <a:rPr lang="en-US" dirty="0"/>
              <a:t>M</a:t>
            </a:r>
            <a:r>
              <a:rPr lang="en-US" dirty="0" smtClean="0"/>
              <a:t>: The laws.</a:t>
            </a:r>
            <a:endParaRPr lang="en-US" dirty="0" smtClean="0"/>
          </a:p>
          <a:p>
            <a:pPr marL="0" indent="0">
              <a:buNone/>
            </a:pPr>
            <a:r>
              <a:rPr lang="en-US" dirty="0" smtClean="0"/>
              <a:t>S: </a:t>
            </a:r>
            <a:r>
              <a:rPr lang="en-US" dirty="0" smtClean="0"/>
              <a:t>Which persons, specifically?</a:t>
            </a:r>
            <a:endParaRPr lang="en-US" dirty="0" smtClean="0"/>
          </a:p>
          <a:p>
            <a:pPr marL="0" indent="0">
              <a:buNone/>
            </a:pPr>
            <a:r>
              <a:rPr lang="en-US" dirty="0"/>
              <a:t>M</a:t>
            </a:r>
            <a:r>
              <a:rPr lang="en-US" dirty="0" smtClean="0"/>
              <a:t>: The members of the jury.</a:t>
            </a:r>
            <a:endParaRPr lang="en-US" dirty="0" smtClean="0"/>
          </a:p>
          <a:p>
            <a:pPr marL="0" indent="0">
              <a:buNone/>
            </a:pPr>
            <a:r>
              <a:rPr lang="en-US" dirty="0" smtClean="0"/>
              <a:t>S: </a:t>
            </a:r>
            <a:r>
              <a:rPr lang="en-US" dirty="0" smtClean="0"/>
              <a:t>All of them?</a:t>
            </a:r>
            <a:endParaRPr lang="en-US" dirty="0" smtClean="0"/>
          </a:p>
          <a:p>
            <a:pPr marL="0" indent="0">
              <a:buNone/>
            </a:pPr>
            <a:r>
              <a:rPr lang="en-US" altLang="zh-CN" dirty="0" smtClean="0"/>
              <a:t>M: Yes, all of them.</a:t>
            </a:r>
          </a:p>
          <a:p>
            <a:pPr marL="0" indent="0">
              <a:buNone/>
            </a:pPr>
            <a:r>
              <a:rPr lang="en-US" altLang="zh-CN" dirty="0" smtClean="0"/>
              <a:t>S: And the members of the council?</a:t>
            </a:r>
            <a:endParaRPr lang="en-US" altLang="zh-CN" dirty="0"/>
          </a:p>
          <a:p>
            <a:pPr marL="0" indent="0">
              <a:buNone/>
            </a:pPr>
            <a:r>
              <a:rPr lang="en-US" altLang="zh-CN" dirty="0"/>
              <a:t>M: Of course</a:t>
            </a:r>
            <a:r>
              <a:rPr lang="en-US" altLang="zh-CN" dirty="0" smtClean="0"/>
              <a:t>.</a:t>
            </a:r>
          </a:p>
          <a:p>
            <a:pPr marL="0" indent="0">
              <a:buNone/>
            </a:pPr>
            <a:endParaRPr lang="en-US" dirty="0"/>
          </a:p>
        </p:txBody>
      </p:sp>
      <p:sp>
        <p:nvSpPr>
          <p:cNvPr id="4" name="Content Placeholder 3"/>
          <p:cNvSpPr>
            <a:spLocks noGrp="1"/>
          </p:cNvSpPr>
          <p:nvPr>
            <p:ph sz="half" idx="2"/>
          </p:nvPr>
        </p:nvSpPr>
        <p:spPr>
          <a:xfrm>
            <a:off x="6338315" y="2638044"/>
            <a:ext cx="4270247" cy="3658847"/>
          </a:xfrm>
        </p:spPr>
        <p:txBody>
          <a:bodyPr>
            <a:normAutofit fontScale="92500" lnSpcReduction="20000"/>
          </a:bodyPr>
          <a:lstStyle/>
          <a:p>
            <a:pPr marL="0" indent="0">
              <a:buNone/>
            </a:pPr>
            <a:r>
              <a:rPr lang="en-US" dirty="0" smtClean="0"/>
              <a:t>S</a:t>
            </a:r>
            <a:r>
              <a:rPr lang="en-US" dirty="0" smtClean="0"/>
              <a:t>: And the members of the assembly?</a:t>
            </a:r>
          </a:p>
          <a:p>
            <a:pPr marL="0" indent="0">
              <a:buNone/>
            </a:pPr>
            <a:r>
              <a:rPr lang="en-US" dirty="0" smtClean="0"/>
              <a:t>M</a:t>
            </a:r>
            <a:r>
              <a:rPr lang="en-US" dirty="0" smtClean="0"/>
              <a:t>: Yes, indeed.</a:t>
            </a:r>
          </a:p>
          <a:p>
            <a:pPr marL="0" indent="0">
              <a:buNone/>
            </a:pPr>
            <a:r>
              <a:rPr lang="en-US" dirty="0"/>
              <a:t>S</a:t>
            </a:r>
            <a:r>
              <a:rPr lang="en-US" dirty="0" smtClean="0"/>
              <a:t>: So the whole population of Athens except for me?</a:t>
            </a:r>
            <a:endParaRPr lang="en-US" dirty="0" smtClean="0"/>
          </a:p>
          <a:p>
            <a:pPr marL="0" indent="0">
              <a:buNone/>
            </a:pPr>
            <a:r>
              <a:rPr lang="en-US" dirty="0"/>
              <a:t>M</a:t>
            </a:r>
            <a:r>
              <a:rPr lang="en-US" dirty="0" smtClean="0"/>
              <a:t>: Yes, you alone corrupt the youth.</a:t>
            </a:r>
            <a:endParaRPr lang="en-US" dirty="0" smtClean="0"/>
          </a:p>
          <a:p>
            <a:pPr marL="0" indent="0">
              <a:buNone/>
            </a:pPr>
            <a:r>
              <a:rPr lang="en-US" dirty="0"/>
              <a:t>S</a:t>
            </a:r>
            <a:r>
              <a:rPr lang="en-US" dirty="0" smtClean="0"/>
              <a:t>: And what about with horses? Is it just one person who trains horses or everyone? Isn’t it that horse-trainers make horses good when others can’t. If this is so for horses, then </a:t>
            </a:r>
            <a:r>
              <a:rPr lang="en-US" dirty="0" smtClean="0"/>
              <a:t>surely it would also apply to humans and other animals. The young would be really lucky if all were a good influence on them except one. Truly, </a:t>
            </a:r>
            <a:r>
              <a:rPr lang="en-US" dirty="0" err="1" smtClean="0"/>
              <a:t>Meletus</a:t>
            </a:r>
            <a:r>
              <a:rPr lang="en-US" dirty="0" smtClean="0"/>
              <a:t>, you haven’t given this much thought.</a:t>
            </a:r>
            <a:endParaRPr lang="en-US" dirty="0" smtClean="0"/>
          </a:p>
        </p:txBody>
      </p:sp>
    </p:spTree>
    <p:extLst>
      <p:ext uri="{BB962C8B-B14F-4D97-AF65-F5344CB8AC3E}">
        <p14:creationId xmlns:p14="http://schemas.microsoft.com/office/powerpoint/2010/main" val="277201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Socrates’ view of death</a:t>
            </a:r>
            <a:endParaRPr lang="zh-CN" altLang="en-US" dirty="0"/>
          </a:p>
        </p:txBody>
      </p:sp>
      <p:sp>
        <p:nvSpPr>
          <p:cNvPr id="3" name="Content Placeholder 2"/>
          <p:cNvSpPr>
            <a:spLocks noGrp="1"/>
          </p:cNvSpPr>
          <p:nvPr>
            <p:ph sz="half" idx="1"/>
          </p:nvPr>
        </p:nvSpPr>
        <p:spPr>
          <a:xfrm>
            <a:off x="1581912" y="2638044"/>
            <a:ext cx="5889152" cy="3101982"/>
          </a:xfrm>
        </p:spPr>
        <p:txBody>
          <a:bodyPr>
            <a:normAutofit fontScale="85000" lnSpcReduction="20000"/>
          </a:bodyPr>
          <a:lstStyle/>
          <a:p>
            <a:r>
              <a:rPr lang="en-US" altLang="zh-CN" sz="1900" dirty="0" smtClean="0"/>
              <a:t>Socrates argues that acting wrongly—not death—is the true evil to be avoided. </a:t>
            </a:r>
          </a:p>
          <a:p>
            <a:pPr lvl="1"/>
            <a:r>
              <a:rPr lang="en-US" altLang="zh-CN" dirty="0" smtClean="0"/>
              <a:t>“You are mistaken, my friend, if you think that a man who is worth anything ought to spend his time weighing up the prospects of life and death. He has only one thing to consider in performing any action; that is, whether he is acting justly or unjustly, like a good man or a bad one.” (</a:t>
            </a:r>
            <a:r>
              <a:rPr lang="en-US" altLang="zh-CN" i="1" dirty="0" smtClean="0"/>
              <a:t>Apology</a:t>
            </a:r>
            <a:r>
              <a:rPr lang="en-US" altLang="zh-CN" dirty="0" smtClean="0"/>
              <a:t> 28b-c)</a:t>
            </a:r>
          </a:p>
          <a:p>
            <a:pPr lvl="1"/>
            <a:r>
              <a:rPr lang="en-US" altLang="zh-CN" dirty="0" smtClean="0"/>
              <a:t>“to be afraid of death is only another form of thinking one is wise when one is not; it is to think that one know what one does not know. No one knows with regard to death whether it is not really the greatest blessing that can happen to a man…But I do know that to do wrong and to disobey my superior, whether god or man, is bad and dishonorable.” (</a:t>
            </a:r>
            <a:r>
              <a:rPr lang="en-US" altLang="zh-CN" i="1" dirty="0" smtClean="0"/>
              <a:t>Apology</a:t>
            </a:r>
            <a:r>
              <a:rPr lang="en-US" altLang="zh-CN" dirty="0" smtClean="0"/>
              <a:t> 29a)</a:t>
            </a:r>
          </a:p>
          <a:p>
            <a:pPr lvl="1"/>
            <a:r>
              <a:rPr lang="en-US" altLang="zh-CN" dirty="0" smtClean="0"/>
              <a:t>“the difficulty is not so much to escape death; the real difficulty is to escape from wickedness, which is far more fleet of foot.” (</a:t>
            </a:r>
            <a:r>
              <a:rPr lang="en-US" altLang="zh-CN" i="1" dirty="0" smtClean="0"/>
              <a:t>Apology</a:t>
            </a:r>
            <a:r>
              <a:rPr lang="en-US" altLang="zh-CN" dirty="0" smtClean="0"/>
              <a:t> 39b)</a:t>
            </a:r>
            <a:endParaRPr lang="zh-CN" altLang="en-US" dirty="0"/>
          </a:p>
        </p:txBody>
      </p:sp>
      <p:pic>
        <p:nvPicPr>
          <p:cNvPr id="5" name="Content Placeholder 4" descr="&lt;strong&gt;Socrates&lt;/strong&gt; and Sophistry - LITFL Literary Medicine"/>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50291" y="3287836"/>
            <a:ext cx="2813499" cy="1802397"/>
          </a:xfrm>
        </p:spPr>
      </p:pic>
    </p:spTree>
    <p:extLst>
      <p:ext uri="{BB962C8B-B14F-4D97-AF65-F5344CB8AC3E}">
        <p14:creationId xmlns:p14="http://schemas.microsoft.com/office/powerpoint/2010/main" val="15153619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 concerns Socrates?</a:t>
            </a:r>
            <a:endParaRPr lang="zh-CN" altLang="en-US" dirty="0"/>
          </a:p>
        </p:txBody>
      </p:sp>
      <p:sp>
        <p:nvSpPr>
          <p:cNvPr id="3" name="Content Placeholder 2"/>
          <p:cNvSpPr>
            <a:spLocks noGrp="1"/>
          </p:cNvSpPr>
          <p:nvPr>
            <p:ph sz="half" idx="1"/>
          </p:nvPr>
        </p:nvSpPr>
        <p:spPr>
          <a:xfrm>
            <a:off x="1581912" y="2638044"/>
            <a:ext cx="5328043" cy="3101982"/>
          </a:xfrm>
        </p:spPr>
        <p:txBody>
          <a:bodyPr>
            <a:normAutofit/>
          </a:bodyPr>
          <a:lstStyle/>
          <a:p>
            <a:r>
              <a:rPr lang="en-US" altLang="zh-CN" dirty="0" smtClean="0"/>
              <a:t>“Are you not ashamed that you give your attention to acquiring as much money as possible, and similarly with reputation and </a:t>
            </a:r>
            <a:r>
              <a:rPr lang="en-US" altLang="zh-CN" dirty="0" err="1" smtClean="0"/>
              <a:t>honour</a:t>
            </a:r>
            <a:r>
              <a:rPr lang="en-US" altLang="zh-CN" dirty="0" smtClean="0"/>
              <a:t>, and give no attention or thought to truth and understanding and </a:t>
            </a:r>
            <a:r>
              <a:rPr lang="en-US" altLang="zh-CN" i="1" dirty="0" smtClean="0"/>
              <a:t>the perfection of your soul</a:t>
            </a:r>
            <a:r>
              <a:rPr lang="en-US" altLang="zh-CN" dirty="0" smtClean="0"/>
              <a:t>?” (</a:t>
            </a:r>
            <a:r>
              <a:rPr lang="en-US" altLang="zh-CN" i="1" dirty="0" smtClean="0"/>
              <a:t>Apology </a:t>
            </a:r>
            <a:r>
              <a:rPr lang="en-US" altLang="zh-CN" dirty="0" smtClean="0"/>
              <a:t>29d-e, italics mine)</a:t>
            </a:r>
          </a:p>
          <a:p>
            <a:r>
              <a:rPr lang="en-US" altLang="zh-CN" dirty="0" smtClean="0"/>
              <a:t>“I spend all my time going about trying to persuade you, young and old, to make your first and chief concern not for your bodies or for your possessions, but for </a:t>
            </a:r>
            <a:r>
              <a:rPr lang="en-US" altLang="zh-CN" i="1" dirty="0" smtClean="0"/>
              <a:t>the highest welfare of your souls</a:t>
            </a:r>
            <a:r>
              <a:rPr lang="en-US" altLang="zh-CN" dirty="0" smtClean="0"/>
              <a:t>…” (</a:t>
            </a:r>
            <a:r>
              <a:rPr lang="en-US" altLang="zh-CN" i="1" dirty="0" smtClean="0"/>
              <a:t>Apology</a:t>
            </a:r>
            <a:r>
              <a:rPr lang="en-US" altLang="zh-CN" dirty="0" smtClean="0"/>
              <a:t> 30d, italics mine)</a:t>
            </a:r>
            <a:endParaRPr lang="zh-CN" alt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26325" y="3260725"/>
            <a:ext cx="2095500" cy="1857375"/>
          </a:xfrm>
        </p:spPr>
      </p:pic>
    </p:spTree>
    <p:extLst>
      <p:ext uri="{BB962C8B-B14F-4D97-AF65-F5344CB8AC3E}">
        <p14:creationId xmlns:p14="http://schemas.microsoft.com/office/powerpoint/2010/main" val="3144842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Philosophy as a way of life</a:t>
            </a:r>
            <a:endParaRPr lang="zh-CN" altLang="en-US" sz="3200"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980140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sentencing of </a:t>
            </a:r>
            <a:r>
              <a:rPr lang="en-US" altLang="zh-CN" dirty="0" err="1" smtClean="0"/>
              <a:t>socrates</a:t>
            </a:r>
            <a:endParaRPr lang="zh-CN" altLang="en-US" dirty="0"/>
          </a:p>
        </p:txBody>
      </p:sp>
      <p:sp>
        <p:nvSpPr>
          <p:cNvPr id="4" name="Content Placeholder 3"/>
          <p:cNvSpPr>
            <a:spLocks noGrp="1"/>
          </p:cNvSpPr>
          <p:nvPr>
            <p:ph sz="half" idx="2"/>
          </p:nvPr>
        </p:nvSpPr>
        <p:spPr>
          <a:xfrm>
            <a:off x="2231137" y="2638044"/>
            <a:ext cx="7729728" cy="3101982"/>
          </a:xfrm>
        </p:spPr>
        <p:txBody>
          <a:bodyPr>
            <a:normAutofit lnSpcReduction="10000"/>
          </a:bodyPr>
          <a:lstStyle/>
          <a:p>
            <a:r>
              <a:rPr lang="en-US" altLang="zh-CN" dirty="0" smtClean="0"/>
              <a:t>Upon receiving a ‘guilty’ verdict, Socrates is given the opportunity to plead his case for an appropriate punishment. His students are willing to put up a hefty some of money as a fine.</a:t>
            </a:r>
          </a:p>
          <a:p>
            <a:r>
              <a:rPr lang="en-US" altLang="zh-CN" dirty="0" smtClean="0"/>
              <a:t>He argues that his good work in promoting moral improvement deserves to be taken care of by the city like an Olympic victor.</a:t>
            </a:r>
          </a:p>
          <a:p>
            <a:pPr lvl="1"/>
            <a:r>
              <a:rPr lang="en-US" altLang="zh-CN" dirty="0" smtClean="0"/>
              <a:t>“I set myself to do you individually in private what I hold to be the greatest possible service: I tried to persuade each one of you not to think more of practical advantages than of his mental and moral well-being, or in general to think more of advantage than of well-being…So if I am to suggest an appropriate penalty which is strictly in accordance with justice, I suggest free maintenance by the State.” (</a:t>
            </a:r>
            <a:r>
              <a:rPr lang="en-US" altLang="zh-CN" i="1" dirty="0" smtClean="0"/>
              <a:t>Apology </a:t>
            </a:r>
            <a:r>
              <a:rPr lang="en-US" altLang="zh-CN" dirty="0" smtClean="0"/>
              <a:t>36-37a)</a:t>
            </a:r>
          </a:p>
          <a:p>
            <a:r>
              <a:rPr lang="en-US" altLang="zh-CN" dirty="0" smtClean="0"/>
              <a:t>The jurors failed to be convinced by this argument.</a:t>
            </a:r>
            <a:endParaRPr lang="zh-CN" altLang="en-US" dirty="0"/>
          </a:p>
        </p:txBody>
      </p:sp>
      <p:pic>
        <p:nvPicPr>
          <p:cNvPr id="7" name="Content Placeholder 6" descr="2012 &lt;strong&gt;Olympic&lt;/strong&gt; &lt;strong&gt;Games&lt;/strong&gt; Ancient &lt;strong&gt;Greece&lt;/strong&gt; in modernity | Cultural Travel Guide"/>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59803" y="5471689"/>
            <a:ext cx="2301061" cy="1133856"/>
          </a:xfrm>
        </p:spPr>
      </p:pic>
    </p:spTree>
    <p:extLst>
      <p:ext uri="{BB962C8B-B14F-4D97-AF65-F5344CB8AC3E}">
        <p14:creationId xmlns:p14="http://schemas.microsoft.com/office/powerpoint/2010/main" val="65558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Socrates’s argument against fearing death</a:t>
            </a:r>
            <a:endParaRPr lang="zh-CN" altLang="en-US" dirty="0"/>
          </a:p>
        </p:txBody>
      </p:sp>
      <p:sp>
        <p:nvSpPr>
          <p:cNvPr id="3" name="Content Placeholder 2"/>
          <p:cNvSpPr>
            <a:spLocks noGrp="1"/>
          </p:cNvSpPr>
          <p:nvPr>
            <p:ph sz="half" idx="1"/>
          </p:nvPr>
        </p:nvSpPr>
        <p:spPr>
          <a:xfrm>
            <a:off x="1581912" y="2638044"/>
            <a:ext cx="4444815" cy="3101982"/>
          </a:xfrm>
        </p:spPr>
        <p:txBody>
          <a:bodyPr>
            <a:noAutofit/>
          </a:bodyPr>
          <a:lstStyle/>
          <a:p>
            <a:pPr marL="0" indent="0">
              <a:buNone/>
            </a:pPr>
            <a:r>
              <a:rPr lang="en-US" altLang="zh-CN" sz="2000" dirty="0" smtClean="0"/>
              <a:t>P1. Death is either annihilation OR it is a change to the afterlife.</a:t>
            </a:r>
          </a:p>
          <a:p>
            <a:pPr marL="0" indent="0">
              <a:buNone/>
            </a:pPr>
            <a:r>
              <a:rPr lang="en-US" altLang="zh-CN" sz="2000" dirty="0" smtClean="0"/>
              <a:t>P2. If we are annihilated, death isn’t an evil because its like a deep, pleasant sleep.</a:t>
            </a:r>
          </a:p>
          <a:p>
            <a:pPr marL="0" indent="0">
              <a:buNone/>
            </a:pPr>
            <a:r>
              <a:rPr lang="en-US" altLang="zh-CN" sz="2000" dirty="0" smtClean="0"/>
              <a:t>P3. If it is a change to the afterlife, death isn’t an evil because it’s a chance to converse with the famous dead.</a:t>
            </a:r>
          </a:p>
          <a:p>
            <a:pPr marL="0" indent="0">
              <a:buNone/>
            </a:pPr>
            <a:r>
              <a:rPr lang="en-US" altLang="zh-CN" sz="2000" dirty="0" smtClean="0"/>
              <a:t>C. Death isn’t an evil.</a:t>
            </a:r>
            <a:endParaRPr lang="zh-CN" altLang="en-US" sz="2000" dirty="0"/>
          </a:p>
        </p:txBody>
      </p:sp>
      <p:pic>
        <p:nvPicPr>
          <p:cNvPr id="5" name="Content Placeholder 4" descr="File:Jean-François-Pierre Peyron - The &lt;strong&gt;Death&lt;/strong&gt; of &lt;strong&gt;Socrates&lt;/strong&gt; - WGA17398.jpg - Wikimedia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5227" y="2838593"/>
            <a:ext cx="3934238" cy="2710152"/>
          </a:xfrm>
        </p:spPr>
      </p:pic>
      <p:sp>
        <p:nvSpPr>
          <p:cNvPr id="6" name="TextBox 5"/>
          <p:cNvSpPr txBox="1"/>
          <p:nvPr/>
        </p:nvSpPr>
        <p:spPr>
          <a:xfrm>
            <a:off x="2095770" y="5910760"/>
            <a:ext cx="8000460" cy="646331"/>
          </a:xfrm>
          <a:prstGeom prst="rect">
            <a:avLst/>
          </a:prstGeom>
          <a:noFill/>
        </p:spPr>
        <p:txBody>
          <a:bodyPr wrap="none" rtlCol="0">
            <a:spAutoFit/>
          </a:bodyPr>
          <a:lstStyle/>
          <a:p>
            <a:r>
              <a:rPr lang="en-US" altLang="zh-CN" dirty="0" smtClean="0"/>
              <a:t>Socrates’s parting words: “nothing can harm a good man either in life or after death,</a:t>
            </a:r>
          </a:p>
          <a:p>
            <a:r>
              <a:rPr lang="en-US" altLang="zh-CN" dirty="0" smtClean="0"/>
              <a:t>And his fortunes are not a matter of indifference to the gods.” (</a:t>
            </a:r>
            <a:r>
              <a:rPr lang="en-US" altLang="zh-CN" i="1" dirty="0" smtClean="0"/>
              <a:t>Apology</a:t>
            </a:r>
            <a:r>
              <a:rPr lang="en-US" altLang="zh-CN" dirty="0" smtClean="0"/>
              <a:t> 41c)</a:t>
            </a:r>
            <a:endParaRPr lang="zh-CN" altLang="en-US" dirty="0"/>
          </a:p>
        </p:txBody>
      </p:sp>
    </p:spTree>
    <p:extLst>
      <p:ext uri="{BB962C8B-B14F-4D97-AF65-F5344CB8AC3E}">
        <p14:creationId xmlns:p14="http://schemas.microsoft.com/office/powerpoint/2010/main" val="325506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a:t>
            </a:r>
            <a:r>
              <a:rPr lang="en-US" altLang="zh-CN" dirty="0" err="1" smtClean="0"/>
              <a:t>crito</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504329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setting</a:t>
            </a:r>
            <a:endParaRPr lang="zh-CN" altLang="en-US" dirty="0"/>
          </a:p>
        </p:txBody>
      </p:sp>
      <p:sp>
        <p:nvSpPr>
          <p:cNvPr id="3" name="Content Placeholder 2"/>
          <p:cNvSpPr>
            <a:spLocks noGrp="1"/>
          </p:cNvSpPr>
          <p:nvPr>
            <p:ph sz="half" idx="1"/>
          </p:nvPr>
        </p:nvSpPr>
        <p:spPr>
          <a:xfrm>
            <a:off x="1581912" y="2638044"/>
            <a:ext cx="4985143" cy="3101982"/>
          </a:xfrm>
        </p:spPr>
        <p:txBody>
          <a:bodyPr>
            <a:normAutofit/>
          </a:bodyPr>
          <a:lstStyle/>
          <a:p>
            <a:r>
              <a:rPr lang="en-US" altLang="zh-CN" dirty="0" smtClean="0"/>
              <a:t>Socrates awaits death sentence was delayed because until the ships return from their annual voyage to Delos.</a:t>
            </a:r>
            <a:endParaRPr lang="en-US" altLang="zh-CN" dirty="0" smtClean="0"/>
          </a:p>
          <a:p>
            <a:r>
              <a:rPr lang="en-US" altLang="zh-CN" dirty="0" smtClean="0"/>
              <a:t>Socrates’s student Crito visits him in prison shortly before the boats are due back and attempts to convince him to escape.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055" y="2638044"/>
            <a:ext cx="3998718" cy="2252611"/>
          </a:xfrm>
          <a:prstGeom prst="rect">
            <a:avLst/>
          </a:prstGeom>
        </p:spPr>
      </p:pic>
    </p:spTree>
    <p:extLst>
      <p:ext uri="{BB962C8B-B14F-4D97-AF65-F5344CB8AC3E}">
        <p14:creationId xmlns:p14="http://schemas.microsoft.com/office/powerpoint/2010/main" val="11649653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Crito’s proposal</a:t>
            </a:r>
            <a:endParaRPr lang="zh-CN" altLang="en-US" dirty="0"/>
          </a:p>
        </p:txBody>
      </p:sp>
      <p:sp>
        <p:nvSpPr>
          <p:cNvPr id="3" name="Content Placeholder 2"/>
          <p:cNvSpPr>
            <a:spLocks noGrp="1"/>
          </p:cNvSpPr>
          <p:nvPr>
            <p:ph sz="half" idx="1"/>
          </p:nvPr>
        </p:nvSpPr>
        <p:spPr>
          <a:xfrm>
            <a:off x="1581912" y="2638044"/>
            <a:ext cx="5442343" cy="3101982"/>
          </a:xfrm>
        </p:spPr>
        <p:txBody>
          <a:bodyPr/>
          <a:lstStyle/>
          <a:p>
            <a:r>
              <a:rPr lang="en-US" altLang="zh-CN" dirty="0"/>
              <a:t>Crito offers several reasons why Socrates ought to escape: </a:t>
            </a:r>
            <a:endParaRPr lang="en-US" altLang="zh-CN" dirty="0" smtClean="0"/>
          </a:p>
          <a:p>
            <a:pPr lvl="1"/>
            <a:r>
              <a:rPr lang="en-US" altLang="zh-CN" dirty="0" smtClean="0"/>
              <a:t>it </a:t>
            </a:r>
            <a:r>
              <a:rPr lang="en-US" altLang="zh-CN" dirty="0"/>
              <a:t>would make his friends look bad; </a:t>
            </a:r>
            <a:endParaRPr lang="en-US" altLang="zh-CN" dirty="0" smtClean="0"/>
          </a:p>
          <a:p>
            <a:pPr lvl="1"/>
            <a:r>
              <a:rPr lang="en-US" altLang="zh-CN" dirty="0" smtClean="0"/>
              <a:t>it </a:t>
            </a:r>
            <a:r>
              <a:rPr lang="en-US" altLang="zh-CN" dirty="0"/>
              <a:t>would be unjust because he would abandon his children; </a:t>
            </a:r>
          </a:p>
          <a:p>
            <a:pPr lvl="1"/>
            <a:r>
              <a:rPr lang="en-US" altLang="zh-CN" dirty="0" smtClean="0"/>
              <a:t>there </a:t>
            </a:r>
            <a:r>
              <a:rPr lang="en-US" altLang="zh-CN" dirty="0"/>
              <a:t>is money available to bribe the guards etc.</a:t>
            </a:r>
            <a:endParaRPr lang="zh-CN" altLang="en-US" dirty="0"/>
          </a:p>
          <a:p>
            <a:endParaRPr lang="zh-CN" altLang="en-US" dirty="0"/>
          </a:p>
        </p:txBody>
      </p:sp>
      <p:pic>
        <p:nvPicPr>
          <p:cNvPr id="7" name="Content Placeholder 6" descr="File:Interior of a &lt;strong&gt;prison&lt;/strong&gt;.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71403" y="2638425"/>
            <a:ext cx="2205345" cy="3101975"/>
          </a:xfrm>
        </p:spPr>
      </p:pic>
    </p:spTree>
    <p:extLst>
      <p:ext uri="{BB962C8B-B14F-4D97-AF65-F5344CB8AC3E}">
        <p14:creationId xmlns:p14="http://schemas.microsoft.com/office/powerpoint/2010/main" val="1425475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Socrates’ response to </a:t>
            </a:r>
            <a:r>
              <a:rPr lang="en-US" altLang="zh-CN" dirty="0" err="1" smtClean="0"/>
              <a:t>crito</a:t>
            </a:r>
            <a:endParaRPr lang="zh-CN" altLang="en-US" dirty="0"/>
          </a:p>
        </p:txBody>
      </p:sp>
      <p:sp>
        <p:nvSpPr>
          <p:cNvPr id="3" name="Content Placeholder 2"/>
          <p:cNvSpPr>
            <a:spLocks noGrp="1"/>
          </p:cNvSpPr>
          <p:nvPr>
            <p:ph sz="half" idx="1"/>
          </p:nvPr>
        </p:nvSpPr>
        <p:spPr/>
        <p:txBody>
          <a:bodyPr>
            <a:normAutofit fontScale="85000" lnSpcReduction="10000"/>
          </a:bodyPr>
          <a:lstStyle/>
          <a:p>
            <a:pPr marL="0" indent="0">
              <a:buNone/>
            </a:pPr>
            <a:r>
              <a:rPr lang="en-US" altLang="zh-CN" dirty="0" smtClean="0"/>
              <a:t>Socrates convinces Crito that they should think through his suggestions and decided based on reason if they are good reasons.</a:t>
            </a:r>
          </a:p>
          <a:p>
            <a:pPr marL="0" indent="0">
              <a:buNone/>
            </a:pPr>
            <a:r>
              <a:rPr lang="en-US" altLang="zh-CN" dirty="0" smtClean="0"/>
              <a:t>Socrates says, “the really important thing is not to live, but to live well…And is it still agreed that to live well amounts to the same thing as to live honorably and justly?” (</a:t>
            </a:r>
            <a:r>
              <a:rPr lang="en-US" altLang="zh-CN" i="1" dirty="0" smtClean="0"/>
              <a:t>Crito</a:t>
            </a:r>
            <a:r>
              <a:rPr lang="en-US" altLang="zh-CN" dirty="0" smtClean="0"/>
              <a:t> 48b)</a:t>
            </a:r>
          </a:p>
          <a:p>
            <a:pPr marL="0" indent="0">
              <a:buNone/>
            </a:pPr>
            <a:r>
              <a:rPr lang="en-US" altLang="zh-CN" dirty="0" smtClean="0"/>
              <a:t>“to commit injustice is in every case bad and dishonorable for the person who does it.” (</a:t>
            </a:r>
            <a:r>
              <a:rPr lang="en-US" altLang="zh-CN" i="1" dirty="0" smtClean="0"/>
              <a:t>Crito</a:t>
            </a:r>
            <a:r>
              <a:rPr lang="en-US" altLang="zh-CN" dirty="0" smtClean="0"/>
              <a:t> 49b)</a:t>
            </a:r>
            <a:endParaRPr lang="zh-CN" altLang="en-US" dirty="0"/>
          </a:p>
        </p:txBody>
      </p:sp>
      <p:sp>
        <p:nvSpPr>
          <p:cNvPr id="4" name="Content Placeholder 3"/>
          <p:cNvSpPr>
            <a:spLocks noGrp="1"/>
          </p:cNvSpPr>
          <p:nvPr>
            <p:ph sz="half" idx="2"/>
          </p:nvPr>
        </p:nvSpPr>
        <p:spPr/>
        <p:txBody>
          <a:bodyPr>
            <a:normAutofit fontScale="85000" lnSpcReduction="10000"/>
          </a:bodyPr>
          <a:lstStyle/>
          <a:p>
            <a:r>
              <a:rPr lang="en-US" altLang="zh-CN" dirty="0" smtClean="0"/>
              <a:t>In following the state, is Socrates following a just agreement?</a:t>
            </a:r>
          </a:p>
          <a:p>
            <a:r>
              <a:rPr lang="en-US" altLang="zh-CN" dirty="0" smtClean="0"/>
              <a:t>Socrates imagines a conversation between him and the Laws of Athens.</a:t>
            </a:r>
          </a:p>
          <a:p>
            <a:pPr lvl="1"/>
            <a:r>
              <a:rPr lang="en-US" altLang="zh-CN" dirty="0" smtClean="0"/>
              <a:t>He argues that not following the laws is tantamount to destroying them and the state.</a:t>
            </a:r>
          </a:p>
          <a:p>
            <a:pPr lvl="1"/>
            <a:r>
              <a:rPr lang="en-US" altLang="zh-CN" dirty="0" smtClean="0"/>
              <a:t>He argues that he owes something to the city for his upbringing.</a:t>
            </a:r>
          </a:p>
          <a:p>
            <a:pPr lvl="1"/>
            <a:r>
              <a:rPr lang="en-US" altLang="zh-CN" dirty="0" smtClean="0"/>
              <a:t>He also argues that he had many chances to leave the city, if unhappy with the laws, but didn’t.</a:t>
            </a:r>
          </a:p>
          <a:p>
            <a:pPr lvl="1"/>
            <a:r>
              <a:rPr lang="en-US" altLang="zh-CN" dirty="0" smtClean="0"/>
              <a:t>He also points out that he didn’t propose banishment at his trial.</a:t>
            </a:r>
            <a:endParaRPr lang="en-US" altLang="zh-CN" dirty="0" smtClean="0"/>
          </a:p>
        </p:txBody>
      </p:sp>
    </p:spTree>
    <p:extLst>
      <p:ext uri="{BB962C8B-B14F-4D97-AF65-F5344CB8AC3E}">
        <p14:creationId xmlns:p14="http://schemas.microsoft.com/office/powerpoint/2010/main" val="3366636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Socrates’ death</a:t>
            </a:r>
            <a:endParaRPr lang="zh-CN" altLang="en-US" dirty="0"/>
          </a:p>
        </p:txBody>
      </p:sp>
      <p:sp>
        <p:nvSpPr>
          <p:cNvPr id="3" name="Content Placeholder 2"/>
          <p:cNvSpPr>
            <a:spLocks noGrp="1"/>
          </p:cNvSpPr>
          <p:nvPr>
            <p:ph sz="half" idx="1"/>
          </p:nvPr>
        </p:nvSpPr>
        <p:spPr>
          <a:xfrm>
            <a:off x="1581912" y="2638044"/>
            <a:ext cx="4704588" cy="3101982"/>
          </a:xfrm>
        </p:spPr>
        <p:txBody>
          <a:bodyPr>
            <a:normAutofit fontScale="92500" lnSpcReduction="10000"/>
          </a:bodyPr>
          <a:lstStyle/>
          <a:p>
            <a:r>
              <a:rPr lang="en-US" altLang="zh-CN" dirty="0" smtClean="0"/>
              <a:t>Socrates ends the </a:t>
            </a:r>
            <a:r>
              <a:rPr lang="en-US" altLang="zh-CN" i="1" dirty="0" smtClean="0"/>
              <a:t>Crito</a:t>
            </a:r>
            <a:r>
              <a:rPr lang="en-US" altLang="zh-CN" dirty="0" smtClean="0"/>
              <a:t> with an appea</a:t>
            </a:r>
            <a:r>
              <a:rPr lang="en-US" altLang="zh-CN" dirty="0" smtClean="0"/>
              <a:t>l to integrity. To try to flee from the prison would be to taint everything he did in his life.</a:t>
            </a:r>
          </a:p>
          <a:p>
            <a:pPr lvl="1"/>
            <a:r>
              <a:rPr lang="en-US" altLang="zh-CN" dirty="0" smtClean="0"/>
              <a:t>“What subjects will you discuss, Socrates? The same s here, when you said that goodness and justice, institutions and laws, are the most precious possessions of mankind? Do you not think that Socrates and everything about him will appear in a disreputable light?” (</a:t>
            </a:r>
            <a:r>
              <a:rPr lang="en-US" altLang="zh-CN" i="1" dirty="0" smtClean="0"/>
              <a:t>Crito </a:t>
            </a:r>
            <a:r>
              <a:rPr lang="en-US" altLang="zh-CN" dirty="0" smtClean="0"/>
              <a:t>53c-d).</a:t>
            </a:r>
          </a:p>
          <a:p>
            <a:pPr lvl="1"/>
            <a:r>
              <a:rPr lang="en-US" altLang="zh-CN" dirty="0" smtClean="0"/>
              <a:t>“…and where will your discussions about justice and other good qualities be then, we should like to know?” (</a:t>
            </a:r>
            <a:r>
              <a:rPr lang="en-US" altLang="zh-CN" i="1" dirty="0" smtClean="0"/>
              <a:t>Crito </a:t>
            </a:r>
            <a:r>
              <a:rPr lang="en-US" altLang="zh-CN" dirty="0" smtClean="0"/>
              <a:t>54a)</a:t>
            </a:r>
            <a:endParaRPr lang="zh-CN" altLang="en-US" dirty="0"/>
          </a:p>
        </p:txBody>
      </p:sp>
      <p:pic>
        <p:nvPicPr>
          <p:cNvPr id="5" name="Content Placeholder 4" descr="File:Chodowiecki &lt;strong&gt;Socrates&lt;/strong&gt;.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5167" y="2638425"/>
            <a:ext cx="4057816" cy="3101975"/>
          </a:xfrm>
        </p:spPr>
      </p:pic>
    </p:spTree>
    <p:extLst>
      <p:ext uri="{BB962C8B-B14F-4D97-AF65-F5344CB8AC3E}">
        <p14:creationId xmlns:p14="http://schemas.microsoft.com/office/powerpoint/2010/main" val="7562507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smtClean="0"/>
              <a:t>Socratic philosophy as a way of life?</a:t>
            </a:r>
            <a:endParaRPr lang="zh-CN" altLang="en-US" sz="2800"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828514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a:t>Socratic philosophy as a way of life</a:t>
            </a:r>
            <a:endParaRPr lang="zh-CN" altLang="en-US" sz="2400" dirty="0"/>
          </a:p>
        </p:txBody>
      </p:sp>
      <p:sp>
        <p:nvSpPr>
          <p:cNvPr id="3" name="Content Placeholder 2"/>
          <p:cNvSpPr>
            <a:spLocks noGrp="1"/>
          </p:cNvSpPr>
          <p:nvPr>
            <p:ph idx="1"/>
          </p:nvPr>
        </p:nvSpPr>
        <p:spPr/>
        <p:txBody>
          <a:bodyPr>
            <a:normAutofit fontScale="92500" lnSpcReduction="10000"/>
          </a:bodyPr>
          <a:lstStyle/>
          <a:p>
            <a:pPr marL="342900" indent="-342900">
              <a:buFont typeface="+mj-lt"/>
              <a:buAutoNum type="arabicPeriod"/>
            </a:pPr>
            <a:r>
              <a:rPr lang="en-US" altLang="zh-CN" b="1" i="1" dirty="0" smtClean="0"/>
              <a:t>Goal of Self-Transformation</a:t>
            </a:r>
            <a:r>
              <a:rPr lang="en-US" altLang="zh-CN" dirty="0" smtClean="0"/>
              <a:t>: Yes, Socrates focused on the investigation of virtue and moral topics. He stressed the </a:t>
            </a:r>
            <a:r>
              <a:rPr lang="en-US" altLang="zh-CN" dirty="0" err="1" smtClean="0"/>
              <a:t>overridingness</a:t>
            </a:r>
            <a:r>
              <a:rPr lang="en-US" altLang="zh-CN" dirty="0" smtClean="0"/>
              <a:t> of living justly.</a:t>
            </a:r>
          </a:p>
          <a:p>
            <a:pPr marL="342900" indent="-342900">
              <a:buFont typeface="+mj-lt"/>
              <a:buAutoNum type="arabicPeriod"/>
            </a:pPr>
            <a:r>
              <a:rPr lang="en-US" altLang="zh-CN" b="1" i="1" dirty="0" smtClean="0"/>
              <a:t>Practiced in a Group</a:t>
            </a:r>
            <a:r>
              <a:rPr lang="en-US" altLang="zh-CN" dirty="0" smtClean="0"/>
              <a:t>: No, Socrates didn’t form a school, although he attracted followers. He did engage in philosophy, however, through dialogue with others. He also, as </a:t>
            </a:r>
            <a:r>
              <a:rPr lang="en-US" altLang="zh-CN" dirty="0" err="1" smtClean="0"/>
              <a:t>Hadot</a:t>
            </a:r>
            <a:r>
              <a:rPr lang="en-US" altLang="zh-CN" dirty="0" smtClean="0"/>
              <a:t> notes, lived and partook in city life—not the life of a recluse.</a:t>
            </a:r>
          </a:p>
          <a:p>
            <a:pPr marL="342900" indent="-342900">
              <a:buFont typeface="+mj-lt"/>
              <a:buAutoNum type="arabicPeriod"/>
            </a:pPr>
            <a:r>
              <a:rPr lang="en-US" altLang="zh-CN" b="1" i="1" dirty="0" smtClean="0"/>
              <a:t>Ability to change</a:t>
            </a:r>
            <a:r>
              <a:rPr lang="en-US" altLang="zh-CN" dirty="0" smtClean="0"/>
              <a:t>: Yes, Socrates’s practice rested on the assumption that reflective dialogue can bring about a change and development of virtue.</a:t>
            </a:r>
          </a:p>
          <a:p>
            <a:pPr marL="342900" indent="-342900">
              <a:buFont typeface="+mj-lt"/>
              <a:buAutoNum type="arabicPeriod"/>
            </a:pPr>
            <a:r>
              <a:rPr lang="en-US" altLang="zh-CN" b="1" i="1" dirty="0" smtClean="0"/>
              <a:t>Cosmic Consciousness</a:t>
            </a:r>
            <a:r>
              <a:rPr lang="en-US" altLang="zh-CN" dirty="0" smtClean="0"/>
              <a:t>: Yes and No, Socrates’s focus was clearly on the human life, yet he also showed respect for not overstepping the bounds of the human. He also showed a deference to the gods, if we take him seriously, when he described his mission.</a:t>
            </a:r>
          </a:p>
          <a:p>
            <a:pPr marL="342900" indent="-342900">
              <a:buFont typeface="+mj-lt"/>
              <a:buAutoNum type="arabicPeriod"/>
            </a:pPr>
            <a:endParaRPr lang="zh-CN" altLang="en-US" dirty="0"/>
          </a:p>
        </p:txBody>
      </p:sp>
      <p:sp>
        <p:nvSpPr>
          <p:cNvPr id="4" name="TextBox 3"/>
          <p:cNvSpPr txBox="1"/>
          <p:nvPr/>
        </p:nvSpPr>
        <p:spPr>
          <a:xfrm>
            <a:off x="3775332" y="6130637"/>
            <a:ext cx="4641335" cy="338554"/>
          </a:xfrm>
          <a:prstGeom prst="rect">
            <a:avLst/>
          </a:prstGeom>
          <a:noFill/>
        </p:spPr>
        <p:txBody>
          <a:bodyPr wrap="none" rtlCol="0">
            <a:spAutoFit/>
          </a:bodyPr>
          <a:lstStyle/>
          <a:p>
            <a:r>
              <a:rPr lang="en-US" altLang="zh-CN" sz="1600" dirty="0" smtClean="0"/>
              <a:t>(See discussions in </a:t>
            </a:r>
            <a:r>
              <a:rPr lang="en-US" altLang="zh-CN" sz="1600" dirty="0" err="1" smtClean="0"/>
              <a:t>Hadot</a:t>
            </a:r>
            <a:r>
              <a:rPr lang="en-US" altLang="zh-CN" sz="1600" dirty="0" smtClean="0"/>
              <a:t> 2004, </a:t>
            </a:r>
            <a:r>
              <a:rPr lang="en-US" altLang="zh-CN" sz="1600" dirty="0" err="1" smtClean="0"/>
              <a:t>ch.</a:t>
            </a:r>
            <a:r>
              <a:rPr lang="en-US" altLang="zh-CN" sz="1600" dirty="0" smtClean="0"/>
              <a:t> 3-4; Cooper, </a:t>
            </a:r>
            <a:r>
              <a:rPr lang="en-US" altLang="zh-CN" sz="1600" dirty="0" err="1" smtClean="0"/>
              <a:t>ch.</a:t>
            </a:r>
            <a:r>
              <a:rPr lang="en-US" altLang="zh-CN" sz="1600" dirty="0" smtClean="0"/>
              <a:t> 2)</a:t>
            </a:r>
            <a:endParaRPr lang="zh-CN" altLang="en-US" sz="1600" dirty="0"/>
          </a:p>
        </p:txBody>
      </p:sp>
    </p:spTree>
    <p:extLst>
      <p:ext uri="{BB962C8B-B14F-4D97-AF65-F5344CB8AC3E}">
        <p14:creationId xmlns:p14="http://schemas.microsoft.com/office/powerpoint/2010/main" val="11898870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smtClean="0"/>
              <a:t>Socratic </a:t>
            </a:r>
            <a:r>
              <a:rPr lang="en-US" altLang="zh-CN" sz="2400" dirty="0" smtClean="0"/>
              <a:t>philosophy as a way of life</a:t>
            </a:r>
            <a:endParaRPr lang="zh-CN" altLang="en-US" sz="2400" dirty="0"/>
          </a:p>
        </p:txBody>
      </p:sp>
      <p:sp>
        <p:nvSpPr>
          <p:cNvPr id="3" name="Content Placeholder 2"/>
          <p:cNvSpPr>
            <a:spLocks noGrp="1"/>
          </p:cNvSpPr>
          <p:nvPr>
            <p:ph sz="half" idx="1"/>
          </p:nvPr>
        </p:nvSpPr>
        <p:spPr>
          <a:xfrm>
            <a:off x="2231135" y="2638044"/>
            <a:ext cx="5208755" cy="3101982"/>
          </a:xfrm>
        </p:spPr>
        <p:txBody>
          <a:bodyPr>
            <a:normAutofit/>
          </a:bodyPr>
          <a:lstStyle/>
          <a:p>
            <a:pPr marL="0" indent="0">
              <a:buNone/>
            </a:pPr>
            <a:r>
              <a:rPr lang="en-US" altLang="zh-CN" dirty="0" smtClean="0"/>
              <a:t>5. </a:t>
            </a:r>
            <a:r>
              <a:rPr lang="en-US" altLang="zh-CN" b="1" i="1" dirty="0" smtClean="0"/>
              <a:t>Living According to Reason</a:t>
            </a:r>
            <a:r>
              <a:rPr lang="en-US" altLang="zh-CN" dirty="0" smtClean="0"/>
              <a:t>: Socrates led a paradigmatic life of rational self-examination.</a:t>
            </a:r>
          </a:p>
          <a:p>
            <a:pPr lvl="1"/>
            <a:r>
              <a:rPr lang="en-US" altLang="zh-CN" dirty="0" smtClean="0"/>
              <a:t>John Cooper argues that Socrates is the paradigm for philosophy as a way of life: “In this conception of philosophy involves a commitment to logical reasoning as the fundamental method for the formation of respectable beliefs” (Cooper, p. 30).</a:t>
            </a:r>
            <a:endParaRPr lang="en-US" altLang="zh-CN" dirty="0" smtClean="0"/>
          </a:p>
          <a:p>
            <a:pPr lvl="1"/>
            <a:r>
              <a:rPr lang="en-US" altLang="zh-CN" dirty="0" smtClean="0"/>
              <a:t>“</a:t>
            </a:r>
            <a:r>
              <a:rPr lang="en-US" altLang="zh-CN" dirty="0" smtClean="0"/>
              <a:t>Socrates’s passionate but tentative commitment to exploratory, open-ended philosophical reasoning as the grounding for the whole of ones life is unique to this one ancient way of life” (</a:t>
            </a:r>
            <a:r>
              <a:rPr lang="en-US" altLang="zh-CN" dirty="0" smtClean="0"/>
              <a:t>Cooper, </a:t>
            </a:r>
            <a:r>
              <a:rPr lang="en-US" altLang="zh-CN" dirty="0" smtClean="0"/>
              <a:t>p. 65)</a:t>
            </a:r>
            <a:endParaRPr lang="zh-CN" altLang="en-US" dirty="0"/>
          </a:p>
        </p:txBody>
      </p:sp>
      <p:pic>
        <p:nvPicPr>
          <p:cNvPr id="6" name="Content Placeholder 5" descr="File:Σωκράτης, Ακαδημία Αθηνών 6616.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83599" y="2638044"/>
            <a:ext cx="2377265" cy="3101975"/>
          </a:xfrm>
        </p:spPr>
      </p:pic>
    </p:spTree>
    <p:extLst>
      <p:ext uri="{BB962C8B-B14F-4D97-AF65-F5344CB8AC3E}">
        <p14:creationId xmlns:p14="http://schemas.microsoft.com/office/powerpoint/2010/main" val="1242657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as a way of life 1</a:t>
            </a:r>
            <a:endParaRPr lang="zh-CN" altLang="en-US" dirty="0"/>
          </a:p>
        </p:txBody>
      </p:sp>
      <p:sp>
        <p:nvSpPr>
          <p:cNvPr id="3" name="Content Placeholder 2"/>
          <p:cNvSpPr>
            <a:spLocks noGrp="1"/>
          </p:cNvSpPr>
          <p:nvPr>
            <p:ph sz="half" idx="1"/>
          </p:nvPr>
        </p:nvSpPr>
        <p:spPr>
          <a:xfrm>
            <a:off x="2231136" y="2638044"/>
            <a:ext cx="7729728" cy="3101982"/>
          </a:xfrm>
        </p:spPr>
        <p:txBody>
          <a:bodyPr>
            <a:normAutofit/>
          </a:bodyPr>
          <a:lstStyle/>
          <a:p>
            <a:r>
              <a:rPr lang="en-US" altLang="zh-CN" dirty="0" smtClean="0"/>
              <a:t>Pierre </a:t>
            </a:r>
            <a:r>
              <a:rPr lang="en-US" altLang="zh-CN" dirty="0" err="1" smtClean="0"/>
              <a:t>Hadot</a:t>
            </a:r>
            <a:r>
              <a:rPr lang="en-US" altLang="zh-CN" dirty="0" err="1" smtClean="0"/>
              <a:t>’s</a:t>
            </a:r>
            <a:r>
              <a:rPr lang="en-US" altLang="zh-CN" dirty="0" smtClean="0"/>
              <a:t> idea of “philosophy as a way of life” includes four key aspects:</a:t>
            </a:r>
            <a:endParaRPr lang="zh-CN" altLang="en-US" dirty="0"/>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7554" r="17595"/>
          <a:stretch/>
        </p:blipFill>
        <p:spPr>
          <a:xfrm>
            <a:off x="8078385" y="4826000"/>
            <a:ext cx="851069" cy="131233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925" y="3271519"/>
            <a:ext cx="933083" cy="1365919"/>
          </a:xfrm>
          <a:prstGeom prst="rect">
            <a:avLst/>
          </a:prstGeom>
        </p:spPr>
      </p:pic>
      <p:graphicFrame>
        <p:nvGraphicFramePr>
          <p:cNvPr id="5" name="Diagram 4"/>
          <p:cNvGraphicFramePr/>
          <p:nvPr>
            <p:extLst>
              <p:ext uri="{D42A27DB-BD31-4B8C-83A1-F6EECF244321}">
                <p14:modId xmlns:p14="http://schemas.microsoft.com/office/powerpoint/2010/main" val="2667063283"/>
              </p:ext>
            </p:extLst>
          </p:nvPr>
        </p:nvGraphicFramePr>
        <p:xfrm>
          <a:off x="2032000" y="3271520"/>
          <a:ext cx="6471920" cy="2866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98144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Bibliography</a:t>
            </a:r>
            <a:endParaRPr lang="zh-CN" altLang="en-US" dirty="0"/>
          </a:p>
        </p:txBody>
      </p:sp>
      <p:sp>
        <p:nvSpPr>
          <p:cNvPr id="3" name="Content Placeholder 2"/>
          <p:cNvSpPr>
            <a:spLocks noGrp="1"/>
          </p:cNvSpPr>
          <p:nvPr>
            <p:ph idx="1"/>
          </p:nvPr>
        </p:nvSpPr>
        <p:spPr/>
        <p:txBody>
          <a:bodyPr>
            <a:normAutofit/>
          </a:bodyPr>
          <a:lstStyle/>
          <a:p>
            <a:r>
              <a:rPr lang="en-US" altLang="zh-CN" dirty="0" smtClean="0"/>
              <a:t>Cooper (2012). </a:t>
            </a:r>
            <a:r>
              <a:rPr lang="en-US" altLang="zh-CN" i="1" dirty="0" smtClean="0"/>
              <a:t>Pursuits of Wisdom</a:t>
            </a:r>
            <a:r>
              <a:rPr lang="en-US" altLang="zh-CN" dirty="0" smtClean="0"/>
              <a:t>. Princeton.</a:t>
            </a:r>
          </a:p>
          <a:p>
            <a:r>
              <a:rPr lang="en-US" altLang="zh-CN" dirty="0" err="1" smtClean="0"/>
              <a:t>Gutherie</a:t>
            </a:r>
            <a:r>
              <a:rPr lang="en-US" altLang="zh-CN" dirty="0" smtClean="0"/>
              <a:t> (1950). </a:t>
            </a:r>
            <a:r>
              <a:rPr lang="en-US" altLang="zh-CN" i="1" dirty="0" smtClean="0"/>
              <a:t>The Greek Philosophers: From Thales to Aristotle. </a:t>
            </a:r>
            <a:r>
              <a:rPr lang="en-US" altLang="zh-CN" dirty="0" smtClean="0"/>
              <a:t>Harper &amp; Row.</a:t>
            </a:r>
            <a:endParaRPr lang="en-US" altLang="zh-CN" dirty="0" smtClean="0"/>
          </a:p>
          <a:p>
            <a:r>
              <a:rPr lang="en-US" altLang="zh-CN" dirty="0" err="1" smtClean="0"/>
              <a:t>Hadot</a:t>
            </a:r>
            <a:r>
              <a:rPr lang="en-US" altLang="zh-CN" dirty="0" smtClean="0"/>
              <a:t> (2004). </a:t>
            </a:r>
            <a:r>
              <a:rPr lang="en-US" altLang="zh-CN" i="1" dirty="0" smtClean="0"/>
              <a:t>What is Ancient Philosophy?</a:t>
            </a:r>
            <a:r>
              <a:rPr lang="en-US" altLang="zh-CN" dirty="0" smtClean="0"/>
              <a:t> Harvard UP.</a:t>
            </a:r>
          </a:p>
          <a:p>
            <a:r>
              <a:rPr lang="en-US" altLang="zh-CN" dirty="0" err="1" smtClean="0"/>
              <a:t>Hadot</a:t>
            </a:r>
            <a:r>
              <a:rPr lang="en-US" altLang="zh-CN" dirty="0" smtClean="0"/>
              <a:t> (1998). </a:t>
            </a:r>
            <a:r>
              <a:rPr lang="en-US" altLang="zh-CN" i="1" dirty="0" smtClean="0"/>
              <a:t>Philosophy as a Way of Life. </a:t>
            </a:r>
            <a:r>
              <a:rPr lang="en-US" altLang="zh-CN" dirty="0" smtClean="0"/>
              <a:t>Blackwell.</a:t>
            </a:r>
          </a:p>
          <a:p>
            <a:r>
              <a:rPr lang="en-US" altLang="zh-CN" dirty="0" smtClean="0"/>
              <a:t>Robin (1996). </a:t>
            </a:r>
            <a:r>
              <a:rPr lang="en-US" altLang="zh-CN" i="1" dirty="0" smtClean="0"/>
              <a:t>Greek Thought: And the Origins of the Scientific Spirit</a:t>
            </a:r>
            <a:r>
              <a:rPr lang="en-US" altLang="zh-CN" dirty="0" smtClean="0"/>
              <a:t>. Routledge.</a:t>
            </a:r>
          </a:p>
          <a:p>
            <a:r>
              <a:rPr lang="en-US" altLang="zh-CN" dirty="0" smtClean="0"/>
              <a:t>Translations of Platonic Dialogues from </a:t>
            </a:r>
            <a:r>
              <a:rPr lang="en-US" altLang="zh-CN" i="1" dirty="0" smtClean="0"/>
              <a:t>The Last Days of Socrates </a:t>
            </a:r>
            <a:r>
              <a:rPr lang="en-US" altLang="zh-CN" dirty="0" smtClean="0"/>
              <a:t>(2003)</a:t>
            </a:r>
            <a:r>
              <a:rPr lang="en-US" altLang="zh-CN" i="1" dirty="0" smtClean="0"/>
              <a:t>, </a:t>
            </a:r>
            <a:r>
              <a:rPr lang="en-US" altLang="zh-CN" dirty="0" smtClean="0"/>
              <a:t>translations by Hugh </a:t>
            </a:r>
            <a:r>
              <a:rPr lang="en-US" altLang="zh-CN" dirty="0" err="1" smtClean="0"/>
              <a:t>Tredennick</a:t>
            </a:r>
            <a:r>
              <a:rPr lang="en-US" altLang="zh-CN" dirty="0" smtClean="0"/>
              <a:t> and Harold Tarrant. Penguin.</a:t>
            </a:r>
            <a:endParaRPr lang="en-US" altLang="zh-CN" dirty="0" smtClean="0"/>
          </a:p>
          <a:p>
            <a:pPr marL="0" indent="0">
              <a:buNone/>
            </a:pPr>
            <a:endParaRPr lang="zh-CN" altLang="en-US" sz="2000" dirty="0"/>
          </a:p>
        </p:txBody>
      </p:sp>
    </p:spTree>
    <p:extLst>
      <p:ext uri="{BB962C8B-B14F-4D97-AF65-F5344CB8AC3E}">
        <p14:creationId xmlns:p14="http://schemas.microsoft.com/office/powerpoint/2010/main" val="2989726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as  way of life 2</a:t>
            </a:r>
            <a:endParaRPr lang="zh-CN" altLang="en-US" dirty="0"/>
          </a:p>
        </p:txBody>
      </p:sp>
      <p:sp>
        <p:nvSpPr>
          <p:cNvPr id="3" name="Content Placeholder 2"/>
          <p:cNvSpPr>
            <a:spLocks noGrp="1"/>
          </p:cNvSpPr>
          <p:nvPr>
            <p:ph idx="1"/>
          </p:nvPr>
        </p:nvSpPr>
        <p:spPr>
          <a:xfrm>
            <a:off x="2231136" y="2638044"/>
            <a:ext cx="5708532" cy="3101983"/>
          </a:xfrm>
        </p:spPr>
        <p:txBody>
          <a:bodyPr>
            <a:normAutofit/>
          </a:bodyPr>
          <a:lstStyle/>
          <a:p>
            <a:r>
              <a:rPr lang="en-US" altLang="zh-CN" dirty="0" smtClean="0"/>
              <a:t>John M. Cooper (2012) has also argued that ancient philosophy is best understood as a ‘way of life’, but he emphasizes something different than </a:t>
            </a:r>
            <a:r>
              <a:rPr lang="en-US" altLang="zh-CN" dirty="0" err="1" smtClean="0"/>
              <a:t>Hadot</a:t>
            </a:r>
            <a:r>
              <a:rPr lang="en-US" altLang="zh-CN" dirty="0" smtClean="0"/>
              <a:t>.</a:t>
            </a:r>
          </a:p>
          <a:p>
            <a:pPr lvl="1"/>
            <a:r>
              <a:rPr lang="en-US" altLang="zh-CN" dirty="0" smtClean="0"/>
              <a:t>“</a:t>
            </a:r>
            <a:r>
              <a:rPr lang="en-US" altLang="zh-CN" dirty="0" smtClean="0"/>
              <a:t>To live a life of philosophy is to live committed to following philosophical reason wherever it may lead. The promise is that by doing so—but only by doing so—one will achieve the best possible human life” (p. 18)</a:t>
            </a:r>
          </a:p>
          <a:p>
            <a:endParaRPr lang="zh-CN"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106" y="3275805"/>
            <a:ext cx="1216110" cy="1826460"/>
          </a:xfrm>
          <a:prstGeom prst="rect">
            <a:avLst/>
          </a:prstGeom>
        </p:spPr>
      </p:pic>
      <p:graphicFrame>
        <p:nvGraphicFramePr>
          <p:cNvPr id="6" name="Diagram 5"/>
          <p:cNvGraphicFramePr/>
          <p:nvPr>
            <p:extLst>
              <p:ext uri="{D42A27DB-BD31-4B8C-83A1-F6EECF244321}">
                <p14:modId xmlns:p14="http://schemas.microsoft.com/office/powerpoint/2010/main" val="3802922852"/>
              </p:ext>
            </p:extLst>
          </p:nvPr>
        </p:nvGraphicFramePr>
        <p:xfrm>
          <a:off x="3988122" y="4800564"/>
          <a:ext cx="2194560" cy="1297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64400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before </a:t>
            </a:r>
            <a:r>
              <a:rPr lang="en-US" altLang="zh-CN" dirty="0" err="1" smtClean="0"/>
              <a:t>socrates</a:t>
            </a:r>
            <a:endParaRPr lang="zh-CN" altLang="en-US" dirty="0"/>
          </a:p>
        </p:txBody>
      </p:sp>
      <p:sp>
        <p:nvSpPr>
          <p:cNvPr id="3" name="Text Placeholder 2"/>
          <p:cNvSpPr>
            <a:spLocks noGrp="1"/>
          </p:cNvSpPr>
          <p:nvPr>
            <p:ph type="body" idx="1"/>
          </p:nvPr>
        </p:nvSpPr>
        <p:spPr/>
        <p:txBody>
          <a:bodyPr/>
          <a:lstStyle/>
          <a:p>
            <a:r>
              <a:rPr lang="en-US" altLang="zh-CN" dirty="0" smtClean="0"/>
              <a:t>(See </a:t>
            </a:r>
            <a:r>
              <a:rPr lang="en-US" altLang="zh-CN" dirty="0" smtClean="0"/>
              <a:t>esp. </a:t>
            </a:r>
            <a:r>
              <a:rPr lang="en-US" altLang="zh-CN" dirty="0" err="1" smtClean="0"/>
              <a:t>Gutherie</a:t>
            </a:r>
            <a:r>
              <a:rPr lang="en-US" altLang="zh-CN" dirty="0" smtClean="0"/>
              <a:t>, </a:t>
            </a:r>
            <a:r>
              <a:rPr lang="en-US" altLang="zh-CN" dirty="0" err="1" smtClean="0"/>
              <a:t>ch.</a:t>
            </a:r>
            <a:r>
              <a:rPr lang="en-US" altLang="zh-CN" dirty="0" smtClean="0"/>
              <a:t> 2-4)</a:t>
            </a:r>
            <a:endParaRPr lang="zh-CN" altLang="en-US" dirty="0"/>
          </a:p>
        </p:txBody>
      </p:sp>
    </p:spTree>
    <p:extLst>
      <p:ext uri="{BB962C8B-B14F-4D97-AF65-F5344CB8AC3E}">
        <p14:creationId xmlns:p14="http://schemas.microsoft.com/office/powerpoint/2010/main" val="17839545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a:t>
            </a:r>
            <a:r>
              <a:rPr lang="en-US" altLang="zh-CN" dirty="0" err="1" smtClean="0"/>
              <a:t>ionian</a:t>
            </a:r>
            <a:r>
              <a:rPr lang="en-US" altLang="zh-CN" dirty="0" smtClean="0"/>
              <a:t> philosophers</a:t>
            </a:r>
            <a:endParaRPr lang="zh-CN" altLang="en-US" dirty="0"/>
          </a:p>
        </p:txBody>
      </p:sp>
      <p:sp>
        <p:nvSpPr>
          <p:cNvPr id="3" name="Content Placeholder 2"/>
          <p:cNvSpPr>
            <a:spLocks noGrp="1"/>
          </p:cNvSpPr>
          <p:nvPr>
            <p:ph sz="half" idx="1"/>
          </p:nvPr>
        </p:nvSpPr>
        <p:spPr/>
        <p:txBody>
          <a:bodyPr/>
          <a:lstStyle/>
          <a:p>
            <a:r>
              <a:rPr lang="en-US" altLang="zh-CN" dirty="0" smtClean="0"/>
              <a:t>The </a:t>
            </a:r>
            <a:r>
              <a:rPr lang="en-US" altLang="zh-CN" b="1" dirty="0" smtClean="0"/>
              <a:t>Ionian philosophers </a:t>
            </a:r>
            <a:r>
              <a:rPr lang="en-US" altLang="zh-CN" dirty="0" smtClean="0"/>
              <a:t>wrote in the 6</a:t>
            </a:r>
            <a:r>
              <a:rPr lang="en-US" altLang="zh-CN" baseline="30000" dirty="0" smtClean="0"/>
              <a:t>th</a:t>
            </a:r>
            <a:r>
              <a:rPr lang="en-US" altLang="zh-CN" dirty="0" smtClean="0"/>
              <a:t> century BCE on the coast of Asia minor (present day Turkey).</a:t>
            </a:r>
          </a:p>
          <a:p>
            <a:r>
              <a:rPr lang="en-US" altLang="zh-CN" dirty="0" smtClean="0"/>
              <a:t>The focus of their philosophy was on the nature of the world.</a:t>
            </a:r>
          </a:p>
          <a:p>
            <a:r>
              <a:rPr lang="en-US" altLang="zh-CN" dirty="0" smtClean="0"/>
              <a:t>They represented a shift away from mythical explanations toward rational explanations in terms of substances (rather than gods).</a:t>
            </a:r>
            <a:endParaRPr lang="zh-CN" altLang="en-US" dirty="0"/>
          </a:p>
        </p:txBody>
      </p:sp>
      <p:pic>
        <p:nvPicPr>
          <p:cNvPr id="5" name="Content Placeholder 4" descr="File:Turkey ancient region map &lt;strong&gt;ionia&lt;/strong&gt;.JP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86853" y="2638425"/>
            <a:ext cx="3374445" cy="3101975"/>
          </a:xfrm>
        </p:spPr>
      </p:pic>
    </p:spTree>
    <p:extLst>
      <p:ext uri="{BB962C8B-B14F-4D97-AF65-F5344CB8AC3E}">
        <p14:creationId xmlns:p14="http://schemas.microsoft.com/office/powerpoint/2010/main" val="4258255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Thales of </a:t>
            </a:r>
            <a:r>
              <a:rPr lang="en-US" dirty="0" err="1" smtClean="0"/>
              <a:t>miletus</a:t>
            </a:r>
            <a:endParaRPr lang="en-US" dirty="0"/>
          </a:p>
        </p:txBody>
      </p:sp>
      <p:sp>
        <p:nvSpPr>
          <p:cNvPr id="3" name="Content Placeholder 2"/>
          <p:cNvSpPr>
            <a:spLocks noGrp="1"/>
          </p:cNvSpPr>
          <p:nvPr>
            <p:ph sz="half" idx="1"/>
          </p:nvPr>
        </p:nvSpPr>
        <p:spPr/>
        <p:txBody>
          <a:bodyPr>
            <a:normAutofit/>
          </a:bodyPr>
          <a:lstStyle/>
          <a:p>
            <a:r>
              <a:rPr lang="en-US" dirty="0" smtClean="0"/>
              <a:t>Thales of Miletus (624-546 BCE)</a:t>
            </a:r>
          </a:p>
          <a:p>
            <a:pPr lvl="1"/>
            <a:r>
              <a:rPr lang="en-US" dirty="0" smtClean="0"/>
              <a:t>One of the major Ionian philosophers.</a:t>
            </a:r>
          </a:p>
          <a:p>
            <a:pPr lvl="1"/>
            <a:r>
              <a:rPr lang="en-US" dirty="0" smtClean="0"/>
              <a:t>Claimed the fundamental substance composing the world was water or moisture.</a:t>
            </a:r>
          </a:p>
          <a:p>
            <a:pPr lvl="1"/>
            <a:r>
              <a:rPr lang="en-US" dirty="0" smtClean="0"/>
              <a:t>Successfully predicted a solar eclipse in 585 BCE.</a:t>
            </a:r>
          </a:p>
          <a:p>
            <a:pPr lvl="1"/>
            <a:r>
              <a:rPr lang="en-US" dirty="0" smtClean="0"/>
              <a:t>Said to have died by tragically falling into a well.</a:t>
            </a:r>
            <a:endParaRPr lang="en-US" dirty="0"/>
          </a:p>
        </p:txBody>
      </p:sp>
      <p:pic>
        <p:nvPicPr>
          <p:cNvPr id="5" name="Content Placeholder 4" descr="&lt;strong&gt;Thales&lt;/strong&gt; din Milet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58193" y="2638425"/>
            <a:ext cx="2231764" cy="3101975"/>
          </a:xfrm>
        </p:spPr>
      </p:pic>
    </p:spTree>
    <p:extLst>
      <p:ext uri="{BB962C8B-B14F-4D97-AF65-F5344CB8AC3E}">
        <p14:creationId xmlns:p14="http://schemas.microsoft.com/office/powerpoint/2010/main" val="2448736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Anaximander</a:t>
            </a:r>
            <a:endParaRPr lang="en-US" dirty="0"/>
          </a:p>
        </p:txBody>
      </p:sp>
      <p:sp>
        <p:nvSpPr>
          <p:cNvPr id="3" name="Content Placeholder 2"/>
          <p:cNvSpPr>
            <a:spLocks noGrp="1"/>
          </p:cNvSpPr>
          <p:nvPr>
            <p:ph sz="half" idx="1"/>
          </p:nvPr>
        </p:nvSpPr>
        <p:spPr>
          <a:xfrm>
            <a:off x="1581912" y="2638044"/>
            <a:ext cx="6104663" cy="3101982"/>
          </a:xfrm>
        </p:spPr>
        <p:txBody>
          <a:bodyPr>
            <a:normAutofit/>
          </a:bodyPr>
          <a:lstStyle/>
          <a:p>
            <a:r>
              <a:rPr lang="en-US" dirty="0" smtClean="0"/>
              <a:t>Anaximander (610-546 BCE)</a:t>
            </a:r>
          </a:p>
          <a:p>
            <a:pPr lvl="1"/>
            <a:r>
              <a:rPr lang="en-US" dirty="0" smtClean="0"/>
              <a:t>One of the major </a:t>
            </a:r>
            <a:r>
              <a:rPr lang="en-US" dirty="0"/>
              <a:t>I</a:t>
            </a:r>
            <a:r>
              <a:rPr lang="en-US" dirty="0" smtClean="0"/>
              <a:t>onian philosophers</a:t>
            </a:r>
          </a:p>
          <a:p>
            <a:pPr lvl="1"/>
            <a:r>
              <a:rPr lang="en-US" dirty="0" smtClean="0"/>
              <a:t>Argued that the world was a struggle between opposing properties (dry/wet, hot/cold).</a:t>
            </a:r>
          </a:p>
          <a:p>
            <a:pPr lvl="1"/>
            <a:r>
              <a:rPr lang="en-US" dirty="0" smtClean="0"/>
              <a:t>Origin of the world was an </a:t>
            </a:r>
            <a:r>
              <a:rPr lang="en-US" i="1" dirty="0" err="1" smtClean="0"/>
              <a:t>apeiron</a:t>
            </a:r>
            <a:r>
              <a:rPr lang="en-US" dirty="0" smtClean="0"/>
              <a:t> (‘no boundary or limit’) or a moving mass that was not yet separated into various components things. Eventually things became differentiated.</a:t>
            </a:r>
          </a:p>
          <a:p>
            <a:pPr lvl="1"/>
            <a:r>
              <a:rPr lang="en-US" dirty="0" smtClean="0"/>
              <a:t>Held that nothing props up the earth but that it was at the center of the world.</a:t>
            </a:r>
            <a:endParaRPr lang="en-US" dirty="0"/>
          </a:p>
        </p:txBody>
      </p:sp>
      <p:pic>
        <p:nvPicPr>
          <p:cNvPr id="5" name="Content Placeholder 4" descr="&lt;strong&gt;Anaximander&lt;/strong&gt;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88174" y="2936948"/>
            <a:ext cx="2351505" cy="2402764"/>
          </a:xfrm>
        </p:spPr>
      </p:pic>
    </p:spTree>
    <p:extLst>
      <p:ext uri="{BB962C8B-B14F-4D97-AF65-F5344CB8AC3E}">
        <p14:creationId xmlns:p14="http://schemas.microsoft.com/office/powerpoint/2010/main" val="2671116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1770</TotalTime>
  <Words>3025</Words>
  <Application>Microsoft Office PowerPoint</Application>
  <PresentationFormat>Widescreen</PresentationFormat>
  <Paragraphs>209</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等线</vt:lpstr>
      <vt:lpstr>华文中宋</vt:lpstr>
      <vt:lpstr>Arial</vt:lpstr>
      <vt:lpstr>Gill Sans MT</vt:lpstr>
      <vt:lpstr>Parcel</vt:lpstr>
      <vt:lpstr>Introduction to philosophy Lecture 2</vt:lpstr>
      <vt:lpstr>Three ways of conceiving of philosophy</vt:lpstr>
      <vt:lpstr>Philosophy as a way of life</vt:lpstr>
      <vt:lpstr>Philosophy as a way of life 1</vt:lpstr>
      <vt:lpstr>Philosophy as  way of life 2</vt:lpstr>
      <vt:lpstr>Philosophy before socrates</vt:lpstr>
      <vt:lpstr>The ionian philosophers</vt:lpstr>
      <vt:lpstr>Thales of miletus</vt:lpstr>
      <vt:lpstr>Anaximander</vt:lpstr>
      <vt:lpstr>Anaximenes of miletus</vt:lpstr>
      <vt:lpstr>Anaxagoras</vt:lpstr>
      <vt:lpstr>The sophists</vt:lpstr>
      <vt:lpstr>The sophists</vt:lpstr>
      <vt:lpstr>protagoras</vt:lpstr>
      <vt:lpstr>Philosophy before Socrates  as a way of life?</vt:lpstr>
      <vt:lpstr>Socrates &amp; plato</vt:lpstr>
      <vt:lpstr>Who is Socrates?</vt:lpstr>
      <vt:lpstr>Plato’s dialogues</vt:lpstr>
      <vt:lpstr>Philosophy in the symposium</vt:lpstr>
      <vt:lpstr>The symposium  (a brief recap from GFH)</vt:lpstr>
      <vt:lpstr>Socratic elenchus 1  (Refutation of agathon)</vt:lpstr>
      <vt:lpstr>Eros &amp; philosophy in  the symposium</vt:lpstr>
      <vt:lpstr>the apology</vt:lpstr>
      <vt:lpstr>Accusations Against socrates</vt:lpstr>
      <vt:lpstr>Socrates’s rebuttal</vt:lpstr>
      <vt:lpstr>Origin of attacks  on Socrates</vt:lpstr>
      <vt:lpstr>Socratic elenchus II  (Refutation of Meletus—Apology 24c-25c)</vt:lpstr>
      <vt:lpstr>Socrates’ view of death</vt:lpstr>
      <vt:lpstr>What concerns Socrates?</vt:lpstr>
      <vt:lpstr>The sentencing of socrates</vt:lpstr>
      <vt:lpstr>Socrates’s argument against fearing death</vt:lpstr>
      <vt:lpstr>The crito</vt:lpstr>
      <vt:lpstr>The setting</vt:lpstr>
      <vt:lpstr>Crito’s proposal</vt:lpstr>
      <vt:lpstr>Socrates’ response to crito</vt:lpstr>
      <vt:lpstr>Socrates’ death</vt:lpstr>
      <vt:lpstr>Socratic philosophy as a way of life?</vt:lpstr>
      <vt:lpstr>Socratic philosophy as a way of life</vt:lpstr>
      <vt:lpstr>Socratic philosophy as a way of life</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Lucas Scripter (HSS)</dc:creator>
  <cp:lastModifiedBy>Dr. Lucas Scripter (HSS)</cp:lastModifiedBy>
  <cp:revision>131</cp:revision>
  <dcterms:created xsi:type="dcterms:W3CDTF">2018-01-08T05:13:13Z</dcterms:created>
  <dcterms:modified xsi:type="dcterms:W3CDTF">2018-09-12T07:13:26Z</dcterms:modified>
</cp:coreProperties>
</file>